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2" r:id="rId3"/>
    <p:sldId id="257" r:id="rId4"/>
    <p:sldId id="266" r:id="rId5"/>
    <p:sldId id="267" r:id="rId6"/>
    <p:sldId id="265" r:id="rId7"/>
    <p:sldId id="283" r:id="rId8"/>
    <p:sldId id="258" r:id="rId9"/>
    <p:sldId id="276" r:id="rId10"/>
    <p:sldId id="277" r:id="rId11"/>
    <p:sldId id="271" r:id="rId12"/>
    <p:sldId id="259" r:id="rId13"/>
    <p:sldId id="284" r:id="rId14"/>
    <p:sldId id="279" r:id="rId15"/>
    <p:sldId id="281" r:id="rId16"/>
    <p:sldId id="260" r:id="rId17"/>
    <p:sldId id="262" r:id="rId18"/>
    <p:sldId id="280" r:id="rId19"/>
    <p:sldId id="263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Orta Stil 2 - Vurgu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Orta Stil 2 - Vurgu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84E427A-3D55-4303-BF80-6455036E1DE7}" styleName="Tema Uygulanmış Stil 1 - Vurgu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5758FB7-9AC5-4552-8A53-C91805E547FA}" styleName="Tema Uygulanmış Stil 1 - Vurgu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73A0DAA-6AF3-43AB-8588-CEC1D06C72B9}" styleName="Orta Stil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63" autoAdjust="0"/>
    <p:restoredTop sz="94660"/>
  </p:normalViewPr>
  <p:slideViewPr>
    <p:cSldViewPr snapToGrid="0">
      <p:cViewPr varScale="1">
        <p:scale>
          <a:sx n="88" d="100"/>
          <a:sy n="88" d="100"/>
        </p:scale>
        <p:origin x="499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r-TR"/>
              <a:t>Asıl başlık stili için tıklatın</a:t>
            </a:r>
            <a:endParaRPr lang="en-US"/>
          </a:p>
        </p:txBody>
      </p:sp>
      <p:sp>
        <p:nvSpPr>
          <p:cNvPr id="3" name="Alt Başlık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/>
              <a:t>Asıl alt başlık stilini düzenlemek için tıklayın</a:t>
            </a:r>
            <a:endParaRPr lang="en-US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58606F-DE9C-450C-92F5-5B608EA80C42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E2014-5C73-4D6A-9EE2-CE3D9928BD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2085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 için tıklatın</a:t>
            </a:r>
            <a:endParaRPr lang="en-US"/>
          </a:p>
        </p:txBody>
      </p:sp>
      <p:sp>
        <p:nvSpPr>
          <p:cNvPr id="3" name="Dikey Metin Yer Tutucusu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58606F-DE9C-450C-92F5-5B608EA80C42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E2014-5C73-4D6A-9EE2-CE3D9928BD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7271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r-TR"/>
              <a:t>Asıl başlık stili için tıklatın</a:t>
            </a:r>
            <a:endParaRPr lang="en-US"/>
          </a:p>
        </p:txBody>
      </p:sp>
      <p:sp>
        <p:nvSpPr>
          <p:cNvPr id="3" name="Dikey Metin Yer Tutucusu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58606F-DE9C-450C-92F5-5B608EA80C42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E2014-5C73-4D6A-9EE2-CE3D9928BD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2155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 için tıklatın</a:t>
            </a:r>
            <a:endParaRPr lang="en-US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58606F-DE9C-450C-92F5-5B608EA80C42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E2014-5C73-4D6A-9EE2-CE3D9928BD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43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r-TR"/>
              <a:t>Asıl başlık stili için tıklatın</a:t>
            </a:r>
            <a:endParaRPr lang="en-US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58606F-DE9C-450C-92F5-5B608EA80C42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E2014-5C73-4D6A-9EE2-CE3D9928BD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1203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 için tıklatın</a:t>
            </a:r>
            <a:endParaRPr lang="en-US"/>
          </a:p>
        </p:txBody>
      </p:sp>
      <p:sp>
        <p:nvSpPr>
          <p:cNvPr id="3" name="İçerik Yer Tutucus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İçerik Yer Tutucus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58606F-DE9C-450C-92F5-5B608EA80C42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E2014-5C73-4D6A-9EE2-CE3D9928BD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4135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r-TR"/>
              <a:t>Asıl başlık stili için tıklatın</a:t>
            </a:r>
            <a:endParaRPr lang="en-US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4" name="İçerik Yer Tutucus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5" name="Metin Yer Tutucusu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6" name="İçerik Yer Tutucus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7" name="Veri Yer Tutucusu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58606F-DE9C-450C-92F5-5B608EA80C42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8" name="Altbilgi Yer Tutucusu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ayt Numarası Yer Tutucus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E2014-5C73-4D6A-9EE2-CE3D9928BD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664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 için tıklatın</a:t>
            </a:r>
            <a:endParaRPr lang="en-US"/>
          </a:p>
        </p:txBody>
      </p:sp>
      <p:sp>
        <p:nvSpPr>
          <p:cNvPr id="3" name="Veri Yer Tutucusu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58606F-DE9C-450C-92F5-5B608EA80C42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4" name="Altbilgi Yer Tutucusu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ayt Numarası Yer Tutucus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E2014-5C73-4D6A-9EE2-CE3D9928BD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0478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58606F-DE9C-450C-92F5-5B608EA80C42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3" name="Altbilgi Yer Tutucusu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E2014-5C73-4D6A-9EE2-CE3D9928BD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633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 için tıklatın</a:t>
            </a:r>
            <a:endParaRPr lang="en-US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Metin Yer Tutucusu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58606F-DE9C-450C-92F5-5B608EA80C42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E2014-5C73-4D6A-9EE2-CE3D9928BD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73259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 için tıklatın</a:t>
            </a:r>
            <a:endParaRPr lang="en-US"/>
          </a:p>
        </p:txBody>
      </p:sp>
      <p:sp>
        <p:nvSpPr>
          <p:cNvPr id="3" name="Resim Yer Tutucusu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Metin Yer Tutucusu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58606F-DE9C-450C-92F5-5B608EA80C42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E2014-5C73-4D6A-9EE2-CE3D9928BD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49881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 için tıklatın</a:t>
            </a:r>
            <a:endParaRPr lang="en-US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58606F-DE9C-450C-92F5-5B608EA80C42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EE2014-5C73-4D6A-9EE2-CE3D9928BD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0807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jpeg"/><Relationship Id="rId5" Type="http://schemas.openxmlformats.org/officeDocument/2006/relationships/image" Target="../media/image34.jpeg"/><Relationship Id="rId4" Type="http://schemas.openxmlformats.org/officeDocument/2006/relationships/image" Target="../media/image33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7" Type="http://schemas.openxmlformats.org/officeDocument/2006/relationships/image" Target="../media/image15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ctrTitle"/>
          </p:nvPr>
        </p:nvSpPr>
        <p:spPr>
          <a:xfrm>
            <a:off x="7320262" y="3076573"/>
            <a:ext cx="4800600" cy="3209925"/>
          </a:xfrm>
        </p:spPr>
        <p:txBody>
          <a:bodyPr anchor="b">
            <a:normAutofit fontScale="90000"/>
          </a:bodyPr>
          <a:lstStyle/>
          <a:p>
            <a:pPr algn="r"/>
            <a:r>
              <a:rPr lang="tr-TR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tr-TR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tr-TR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tr-TR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tr-TR" sz="2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Mekatronik</a:t>
            </a:r>
            <a:r>
              <a:rPr lang="tr-TR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Sistem Tasarımı</a:t>
            </a:r>
            <a:br>
              <a:rPr lang="tr-TR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tr-TR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Paylaşımlı Otonom Araç</a:t>
            </a:r>
            <a:r>
              <a:rPr lang="tr-TR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tr-TR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tr-TR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tr-TR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tr-T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 Danışmanı: </a:t>
            </a:r>
            <a:r>
              <a:rPr lang="tr-TR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Doç.Dr</a:t>
            </a:r>
            <a:r>
              <a:rPr lang="tr-T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Aydın </a:t>
            </a:r>
            <a:r>
              <a:rPr lang="tr-TR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Yeşildirek</a:t>
            </a:r>
            <a:r>
              <a:rPr lang="tr-T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tr-T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tr-T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tr-T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tr-T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tr-T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Resim 5" descr="araba, açık hava, araç, sürüş içeren bir resim&#10;&#10;Açıklama otomatik olarak oluşturuldu">
            <a:extLst>
              <a:ext uri="{FF2B5EF4-FFF2-40B4-BE49-F238E27FC236}">
                <a16:creationId xmlns:a16="http://schemas.microsoft.com/office/drawing/2014/main" id="{F34047AE-7E53-4F36-A017-382EC709CCF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26" r="20963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7" name="Metin kutusu 6">
            <a:extLst>
              <a:ext uri="{FF2B5EF4-FFF2-40B4-BE49-F238E27FC236}">
                <a16:creationId xmlns:a16="http://schemas.microsoft.com/office/drawing/2014/main" id="{9AE3E03E-9C6A-4E2E-9B83-197906AF2537}"/>
              </a:ext>
            </a:extLst>
          </p:cNvPr>
          <p:cNvSpPr txBox="1"/>
          <p:nvPr/>
        </p:nvSpPr>
        <p:spPr>
          <a:xfrm>
            <a:off x="9975965" y="133165"/>
            <a:ext cx="208268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tr-TR" dirty="0"/>
              <a:t>5.11.2021</a:t>
            </a:r>
            <a:br>
              <a:rPr lang="tr-TR" dirty="0"/>
            </a:br>
            <a:r>
              <a:rPr lang="tr-T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 Öneri Sunumu</a:t>
            </a:r>
            <a:br>
              <a:rPr lang="tr-T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tr-TR" sz="2400" dirty="0"/>
          </a:p>
        </p:txBody>
      </p:sp>
      <p:pic>
        <p:nvPicPr>
          <p:cNvPr id="9" name="Resim 8" descr="kişi, adam, duvar, gömlek içeren bir resim&#10;&#10;Açıklama otomatik olarak oluşturuldu">
            <a:extLst>
              <a:ext uri="{FF2B5EF4-FFF2-40B4-BE49-F238E27FC236}">
                <a16:creationId xmlns:a16="http://schemas.microsoft.com/office/drawing/2014/main" id="{B13E9B90-8AB1-4A33-9991-DC79A396A22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8230" y="5048248"/>
            <a:ext cx="1238251" cy="1238251"/>
          </a:xfrm>
          <a:prstGeom prst="rect">
            <a:avLst/>
          </a:prstGeom>
        </p:spPr>
      </p:pic>
      <p:sp>
        <p:nvSpPr>
          <p:cNvPr id="10" name="Metin kutusu 9">
            <a:extLst>
              <a:ext uri="{FF2B5EF4-FFF2-40B4-BE49-F238E27FC236}">
                <a16:creationId xmlns:a16="http://schemas.microsoft.com/office/drawing/2014/main" id="{5D28280A-C666-436D-B366-CA1D8E2CB180}"/>
              </a:ext>
            </a:extLst>
          </p:cNvPr>
          <p:cNvSpPr txBox="1"/>
          <p:nvPr/>
        </p:nvSpPr>
        <p:spPr>
          <a:xfrm>
            <a:off x="5885583" y="6286500"/>
            <a:ext cx="21082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Mehmet Erkut Çelik 17067005</a:t>
            </a:r>
            <a:endParaRPr lang="tr-TR" sz="1200" dirty="0"/>
          </a:p>
        </p:txBody>
      </p:sp>
      <p:pic>
        <p:nvPicPr>
          <p:cNvPr id="13" name="Resim 12" descr="kişi, adam, gözlük, poz içeren bir resim&#10;&#10;Açıklama otomatik olarak oluşturuldu">
            <a:extLst>
              <a:ext uri="{FF2B5EF4-FFF2-40B4-BE49-F238E27FC236}">
                <a16:creationId xmlns:a16="http://schemas.microsoft.com/office/drawing/2014/main" id="{0822D1B3-C1E0-42AD-87EE-17C91E0E4E8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8754" y="5056488"/>
            <a:ext cx="1301808" cy="1238251"/>
          </a:xfrm>
          <a:prstGeom prst="rect">
            <a:avLst/>
          </a:prstGeom>
        </p:spPr>
      </p:pic>
      <p:sp>
        <p:nvSpPr>
          <p:cNvPr id="14" name="Metin kutusu 13">
            <a:extLst>
              <a:ext uri="{FF2B5EF4-FFF2-40B4-BE49-F238E27FC236}">
                <a16:creationId xmlns:a16="http://schemas.microsoft.com/office/drawing/2014/main" id="{E59C16FF-654C-4F24-BF1D-9C3D82052FBC}"/>
              </a:ext>
            </a:extLst>
          </p:cNvPr>
          <p:cNvSpPr txBox="1"/>
          <p:nvPr/>
        </p:nvSpPr>
        <p:spPr>
          <a:xfrm>
            <a:off x="8017219" y="6286499"/>
            <a:ext cx="20986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İbrahim Ekin Çoban 17067058</a:t>
            </a:r>
            <a:endParaRPr lang="tr-TR" sz="1200" dirty="0"/>
          </a:p>
        </p:txBody>
      </p:sp>
      <p:sp>
        <p:nvSpPr>
          <p:cNvPr id="18" name="Metin kutusu 17">
            <a:extLst>
              <a:ext uri="{FF2B5EF4-FFF2-40B4-BE49-F238E27FC236}">
                <a16:creationId xmlns:a16="http://schemas.microsoft.com/office/drawing/2014/main" id="{4B19BB9A-7852-4DCD-B2F2-71F5115D22AF}"/>
              </a:ext>
            </a:extLst>
          </p:cNvPr>
          <p:cNvSpPr txBox="1"/>
          <p:nvPr/>
        </p:nvSpPr>
        <p:spPr>
          <a:xfrm>
            <a:off x="10094650" y="6286499"/>
            <a:ext cx="18453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Batuhan Gökten 17067045</a:t>
            </a:r>
            <a:endParaRPr lang="tr-TR" sz="1200" dirty="0"/>
          </a:p>
        </p:txBody>
      </p:sp>
      <p:pic>
        <p:nvPicPr>
          <p:cNvPr id="20" name="Resim 19">
            <a:extLst>
              <a:ext uri="{FF2B5EF4-FFF2-40B4-BE49-F238E27FC236}">
                <a16:creationId xmlns:a16="http://schemas.microsoft.com/office/drawing/2014/main" id="{C531C99F-34FB-40A9-8A0C-9BED810B4A9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1071" y="5048248"/>
            <a:ext cx="1046388" cy="1254733"/>
          </a:xfrm>
          <a:prstGeom prst="rect">
            <a:avLst/>
          </a:prstGeom>
        </p:spPr>
      </p:pic>
      <p:sp>
        <p:nvSpPr>
          <p:cNvPr id="21" name="Metin kutusu 20">
            <a:extLst>
              <a:ext uri="{FF2B5EF4-FFF2-40B4-BE49-F238E27FC236}">
                <a16:creationId xmlns:a16="http://schemas.microsoft.com/office/drawing/2014/main" id="{5FCD0BB2-CDF6-4E9A-B5B9-B9058281D98F}"/>
              </a:ext>
            </a:extLst>
          </p:cNvPr>
          <p:cNvSpPr txBox="1"/>
          <p:nvPr/>
        </p:nvSpPr>
        <p:spPr>
          <a:xfrm>
            <a:off x="7457378" y="1236005"/>
            <a:ext cx="452636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Yıldız Teknik Üniversitesi</a:t>
            </a:r>
            <a:br>
              <a:rPr lang="tr-T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tr-TR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Mekatronik</a:t>
            </a:r>
            <a:r>
              <a:rPr lang="tr-T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Mühendisliği</a:t>
            </a:r>
            <a:endParaRPr lang="tr-TR" sz="3200" dirty="0"/>
          </a:p>
        </p:txBody>
      </p:sp>
      <p:pic>
        <p:nvPicPr>
          <p:cNvPr id="22" name="Picture 2" descr="Yıldız Teknik Üniversitesi | YTÜ - AMBLEM">
            <a:extLst>
              <a:ext uri="{FF2B5EF4-FFF2-40B4-BE49-F238E27FC236}">
                <a16:creationId xmlns:a16="http://schemas.microsoft.com/office/drawing/2014/main" id="{11E4B430-164B-4F92-A5B9-B7B7062BC9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7634" y="-123221"/>
            <a:ext cx="1514374" cy="1472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62261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350520" y="769144"/>
            <a:ext cx="10515600" cy="2554786"/>
          </a:xfrm>
        </p:spPr>
        <p:txBody>
          <a:bodyPr>
            <a:normAutofit fontScale="92500" lnSpcReduction="20000"/>
          </a:bodyPr>
          <a:lstStyle/>
          <a:p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Derin Yapay Sinir Ağları [1]</a:t>
            </a:r>
          </a:p>
          <a:p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SLAM [2]</a:t>
            </a:r>
          </a:p>
          <a:p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CNN, Semantic Segmantation [3]</a:t>
            </a:r>
          </a:p>
          <a:p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SVM, KNN (K- Nearest Neighbours) [4] </a:t>
            </a:r>
          </a:p>
          <a:p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YOLO [5]</a:t>
            </a:r>
          </a:p>
          <a:p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Kimera [6]</a:t>
            </a:r>
          </a:p>
          <a:p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ROS [7]</a:t>
            </a:r>
          </a:p>
          <a:p>
            <a:endParaRPr lang="en-US" sz="2400" dirty="0"/>
          </a:p>
        </p:txBody>
      </p:sp>
      <p:sp>
        <p:nvSpPr>
          <p:cNvPr id="4" name="İçerik Yer Tutucusu 2"/>
          <p:cNvSpPr txBox="1">
            <a:spLocks/>
          </p:cNvSpPr>
          <p:nvPr/>
        </p:nvSpPr>
        <p:spPr>
          <a:xfrm>
            <a:off x="0" y="5322841"/>
            <a:ext cx="10515600" cy="20105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60000"/>
              </a:lnSpc>
              <a:buNone/>
            </a:pPr>
            <a:r>
              <a:rPr lang="tr-TR" sz="1000" dirty="0">
                <a:latin typeface="Calibri Light" panose="020F0302020204030204" pitchFamily="34" charset="0"/>
                <a:cs typeface="Calibri Light" panose="020F0302020204030204" pitchFamily="34" charset="0"/>
              </a:rPr>
              <a:t>[1]</a:t>
            </a:r>
            <a:r>
              <a:rPr lang="en-US" sz="1000" dirty="0">
                <a:latin typeface="Calibri Light" panose="020F0302020204030204" pitchFamily="34" charset="0"/>
                <a:cs typeface="Calibri Light" panose="020F0302020204030204" pitchFamily="34" charset="0"/>
              </a:rPr>
              <a:t>Automated Testing of Deep-Neural-Network-driven Autonomous Cars</a:t>
            </a:r>
            <a:r>
              <a:rPr lang="tr-TR" sz="1000" dirty="0">
                <a:latin typeface="Calibri Light" panose="020F0302020204030204" pitchFamily="34" charset="0"/>
                <a:cs typeface="Calibri Light" panose="020F0302020204030204" pitchFamily="34" charset="0"/>
              </a:rPr>
              <a:t>,</a:t>
            </a:r>
            <a:r>
              <a:rPr lang="en-US" sz="1000" dirty="0">
                <a:latin typeface="Calibri Light" panose="020F0302020204030204" pitchFamily="34" charset="0"/>
                <a:cs typeface="Calibri Light" panose="020F0302020204030204" pitchFamily="34" charset="0"/>
              </a:rPr>
              <a:t> Yuchi Tian</a:t>
            </a:r>
            <a:r>
              <a:rPr lang="tr-TR" sz="1000" dirty="0">
                <a:latin typeface="Calibri Light" panose="020F0302020204030204" pitchFamily="34" charset="0"/>
                <a:cs typeface="Calibri Light" panose="020F0302020204030204" pitchFamily="34" charset="0"/>
              </a:rPr>
              <a:t>, </a:t>
            </a:r>
            <a:r>
              <a:rPr lang="en-US" sz="10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Suman</a:t>
            </a:r>
            <a:r>
              <a:rPr lang="en-US" sz="1000" dirty="0">
                <a:latin typeface="Calibri Light" panose="020F0302020204030204" pitchFamily="34" charset="0"/>
                <a:cs typeface="Calibri Light" panose="020F0302020204030204" pitchFamily="34" charset="0"/>
              </a:rPr>
              <a:t> Jana</a:t>
            </a:r>
            <a:r>
              <a:rPr lang="tr-TR" sz="1000" dirty="0">
                <a:latin typeface="Calibri Light" panose="020F0302020204030204" pitchFamily="34" charset="0"/>
                <a:cs typeface="Calibri Light" panose="020F0302020204030204" pitchFamily="34" charset="0"/>
              </a:rPr>
              <a:t>, </a:t>
            </a:r>
            <a:r>
              <a:rPr lang="en-US" sz="10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Kexin</a:t>
            </a:r>
            <a:r>
              <a:rPr lang="en-US" sz="1000" dirty="0">
                <a:latin typeface="Calibri Light" panose="020F0302020204030204" pitchFamily="34" charset="0"/>
                <a:cs typeface="Calibri Light" panose="020F0302020204030204" pitchFamily="34" charset="0"/>
              </a:rPr>
              <a:t> Pei </a:t>
            </a:r>
            <a:r>
              <a:rPr lang="tr-TR" sz="1000" dirty="0">
                <a:latin typeface="Calibri Light" panose="020F0302020204030204" pitchFamily="34" charset="0"/>
                <a:cs typeface="Calibri Light" panose="020F0302020204030204" pitchFamily="34" charset="0"/>
              </a:rPr>
              <a:t>, </a:t>
            </a:r>
            <a:r>
              <a:rPr lang="en-US" sz="10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Baishakhi</a:t>
            </a:r>
            <a:r>
              <a:rPr lang="en-US" sz="1000" dirty="0">
                <a:latin typeface="Calibri Light" panose="020F0302020204030204" pitchFamily="34" charset="0"/>
                <a:cs typeface="Calibri Light" panose="020F0302020204030204" pitchFamily="34" charset="0"/>
              </a:rPr>
              <a:t> Ray </a:t>
            </a:r>
            <a:endParaRPr lang="tr-TR" sz="10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0" indent="0">
              <a:lnSpc>
                <a:spcPct val="60000"/>
              </a:lnSpc>
              <a:buNone/>
            </a:pPr>
            <a:r>
              <a:rPr lang="tr-TR" sz="1000" dirty="0">
                <a:latin typeface="Calibri Light" panose="020F0302020204030204" pitchFamily="34" charset="0"/>
                <a:cs typeface="Calibri Light" panose="020F0302020204030204" pitchFamily="34" charset="0"/>
              </a:rPr>
              <a:t>[2] </a:t>
            </a:r>
            <a:r>
              <a:rPr lang="en-US" sz="1000" dirty="0">
                <a:latin typeface="Calibri Light" panose="020F0302020204030204" pitchFamily="34" charset="0"/>
                <a:cs typeface="Calibri Light" panose="020F0302020204030204" pitchFamily="34" charset="0"/>
              </a:rPr>
              <a:t>Loop Closing for LiDAR-based SLAM</a:t>
            </a:r>
            <a:r>
              <a:rPr lang="tr-TR" sz="1000" dirty="0">
                <a:latin typeface="Calibri Light" panose="020F0302020204030204" pitchFamily="34" charset="0"/>
                <a:cs typeface="Calibri Light" panose="020F0302020204030204" pitchFamily="34" charset="0"/>
              </a:rPr>
              <a:t>,</a:t>
            </a:r>
            <a:r>
              <a:rPr lang="en-US" sz="10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10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Xieyuanli</a:t>
            </a:r>
            <a:r>
              <a:rPr lang="en-US" sz="1000" dirty="0">
                <a:latin typeface="Calibri Light" panose="020F0302020204030204" pitchFamily="34" charset="0"/>
                <a:cs typeface="Calibri Light" panose="020F0302020204030204" pitchFamily="34" charset="0"/>
              </a:rPr>
              <a:t> Chen</a:t>
            </a:r>
            <a:r>
              <a:rPr lang="tr-TR" sz="1000" dirty="0">
                <a:latin typeface="Calibri Light" panose="020F0302020204030204" pitchFamily="34" charset="0"/>
                <a:cs typeface="Calibri Light" panose="020F0302020204030204" pitchFamily="34" charset="0"/>
              </a:rPr>
              <a:t>,</a:t>
            </a:r>
            <a:r>
              <a:rPr lang="en-US" sz="1000" dirty="0">
                <a:latin typeface="Calibri Light" panose="020F0302020204030204" pitchFamily="34" charset="0"/>
                <a:cs typeface="Calibri Light" panose="020F0302020204030204" pitchFamily="34" charset="0"/>
              </a:rPr>
              <a:t>Thomas Labe</a:t>
            </a:r>
            <a:r>
              <a:rPr lang="tr-TR" sz="1000" dirty="0">
                <a:latin typeface="Calibri Light" panose="020F0302020204030204" pitchFamily="34" charset="0"/>
                <a:cs typeface="Calibri Light" panose="020F0302020204030204" pitchFamily="34" charset="0"/>
              </a:rPr>
              <a:t>,</a:t>
            </a:r>
            <a:r>
              <a:rPr lang="en-US" sz="1000" dirty="0">
                <a:latin typeface="Calibri Light" panose="020F0302020204030204" pitchFamily="34" charset="0"/>
                <a:cs typeface="Calibri Light" panose="020F0302020204030204" pitchFamily="34" charset="0"/>
              </a:rPr>
              <a:t> Andres </a:t>
            </a:r>
            <a:r>
              <a:rPr lang="en-US" sz="10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Milioto</a:t>
            </a:r>
            <a:r>
              <a:rPr lang="tr-TR" sz="1000" dirty="0">
                <a:latin typeface="Calibri Light" panose="020F0302020204030204" pitchFamily="34" charset="0"/>
                <a:cs typeface="Calibri Light" panose="020F0302020204030204" pitchFamily="34" charset="0"/>
              </a:rPr>
              <a:t>,</a:t>
            </a:r>
            <a:r>
              <a:rPr lang="en-US" sz="10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10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Timo</a:t>
            </a:r>
            <a:r>
              <a:rPr lang="en-US" sz="10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10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Rohling</a:t>
            </a:r>
            <a:r>
              <a:rPr lang="en-US" sz="1000" dirty="0">
                <a:latin typeface="Calibri Light" panose="020F0302020204030204" pitchFamily="34" charset="0"/>
                <a:cs typeface="Calibri Light" panose="020F0302020204030204" pitchFamily="34" charset="0"/>
              </a:rPr>
              <a:t> , Olga </a:t>
            </a:r>
            <a:r>
              <a:rPr lang="en-US" sz="10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Vysotska</a:t>
            </a:r>
            <a:r>
              <a:rPr lang="en-US" sz="1000" dirty="0">
                <a:latin typeface="Calibri Light" panose="020F0302020204030204" pitchFamily="34" charset="0"/>
                <a:cs typeface="Calibri Light" panose="020F0302020204030204" pitchFamily="34" charset="0"/>
              </a:rPr>
              <a:t>, Alexandre Haag</a:t>
            </a:r>
            <a:r>
              <a:rPr lang="tr-TR" sz="1000" dirty="0">
                <a:latin typeface="Calibri Light" panose="020F0302020204030204" pitchFamily="34" charset="0"/>
                <a:cs typeface="Calibri Light" panose="020F0302020204030204" pitchFamily="34" charset="0"/>
              </a:rPr>
              <a:t>,</a:t>
            </a:r>
            <a:r>
              <a:rPr lang="en-US" sz="1000" dirty="0">
                <a:latin typeface="Calibri Light" panose="020F0302020204030204" pitchFamily="34" charset="0"/>
                <a:cs typeface="Calibri Light" panose="020F0302020204030204" pitchFamily="34" charset="0"/>
              </a:rPr>
              <a:t> Jens </a:t>
            </a:r>
            <a:r>
              <a:rPr lang="en-US" sz="10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Behley</a:t>
            </a:r>
            <a:r>
              <a:rPr lang="tr-TR" sz="1000" dirty="0">
                <a:latin typeface="Calibri Light" panose="020F0302020204030204" pitchFamily="34" charset="0"/>
                <a:cs typeface="Calibri Light" panose="020F0302020204030204" pitchFamily="34" charset="0"/>
              </a:rPr>
              <a:t>,</a:t>
            </a:r>
            <a:r>
              <a:rPr lang="en-US" sz="10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10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Cyrill</a:t>
            </a:r>
            <a:r>
              <a:rPr lang="en-US" sz="10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10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Stachniss</a:t>
            </a:r>
            <a:endParaRPr lang="tr-TR" sz="10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0" indent="0">
              <a:lnSpc>
                <a:spcPct val="60000"/>
              </a:lnSpc>
              <a:buNone/>
            </a:pPr>
            <a:r>
              <a:rPr lang="tr-TR" sz="1000" dirty="0">
                <a:latin typeface="Calibri Light" panose="020F0302020204030204" pitchFamily="34" charset="0"/>
                <a:cs typeface="Calibri Light" panose="020F0302020204030204" pitchFamily="34" charset="0"/>
              </a:rPr>
              <a:t>[3] </a:t>
            </a:r>
            <a:r>
              <a:rPr lang="en-US" sz="1000" dirty="0">
                <a:latin typeface="Calibri Light" panose="020F0302020204030204" pitchFamily="34" charset="0"/>
                <a:cs typeface="Calibri Light" panose="020F0302020204030204" pitchFamily="34" charset="0"/>
              </a:rPr>
              <a:t>Applying Semantic Segmentation to Autonomous Cars in the Snowy Environment</a:t>
            </a:r>
            <a:r>
              <a:rPr lang="tr-TR" sz="1000" dirty="0">
                <a:latin typeface="Calibri Light" panose="020F0302020204030204" pitchFamily="34" charset="0"/>
                <a:cs typeface="Calibri Light" panose="020F0302020204030204" pitchFamily="34" charset="0"/>
              </a:rPr>
              <a:t>,</a:t>
            </a:r>
            <a:r>
              <a:rPr lang="tr-TR" sz="10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Zhaoyu</a:t>
            </a:r>
            <a:r>
              <a:rPr lang="tr-TR" sz="10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tr-TR" sz="10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Pan</a:t>
            </a:r>
            <a:r>
              <a:rPr lang="tr-TR" sz="1000" dirty="0">
                <a:latin typeface="Calibri Light" panose="020F0302020204030204" pitchFamily="34" charset="0"/>
                <a:cs typeface="Calibri Light" panose="020F0302020204030204" pitchFamily="34" charset="0"/>
              </a:rPr>
              <a:t>, </a:t>
            </a:r>
            <a:r>
              <a:rPr lang="tr-TR" sz="10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Takanori</a:t>
            </a:r>
            <a:r>
              <a:rPr lang="tr-TR" sz="10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tr-TR" sz="10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Emaru</a:t>
            </a:r>
            <a:r>
              <a:rPr lang="tr-TR" sz="1000" dirty="0">
                <a:latin typeface="Calibri Light" panose="020F0302020204030204" pitchFamily="34" charset="0"/>
                <a:cs typeface="Calibri Light" panose="020F0302020204030204" pitchFamily="34" charset="0"/>
              </a:rPr>
              <a:t>, </a:t>
            </a:r>
            <a:r>
              <a:rPr lang="tr-TR" sz="10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Ankit</a:t>
            </a:r>
            <a:r>
              <a:rPr lang="tr-TR" sz="10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tr-TR" sz="10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Ravankar</a:t>
            </a:r>
            <a:r>
              <a:rPr lang="tr-TR" sz="1000" dirty="0">
                <a:latin typeface="Calibri Light" panose="020F0302020204030204" pitchFamily="34" charset="0"/>
                <a:cs typeface="Calibri Light" panose="020F0302020204030204" pitchFamily="34" charset="0"/>
              </a:rPr>
              <a:t>, </a:t>
            </a:r>
            <a:r>
              <a:rPr lang="tr-TR" sz="10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Yukinori</a:t>
            </a:r>
            <a:r>
              <a:rPr lang="tr-TR" sz="10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tr-TR" sz="10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Kobayashi</a:t>
            </a:r>
            <a:endParaRPr lang="tr-TR" sz="10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0" indent="0">
              <a:lnSpc>
                <a:spcPct val="60000"/>
              </a:lnSpc>
              <a:buNone/>
            </a:pPr>
            <a:r>
              <a:rPr lang="tr-TR" sz="1000" dirty="0">
                <a:latin typeface="Calibri Light" panose="020F0302020204030204" pitchFamily="34" charset="0"/>
                <a:cs typeface="Calibri Light" panose="020F0302020204030204" pitchFamily="34" charset="0"/>
              </a:rPr>
              <a:t>[4]</a:t>
            </a:r>
            <a:r>
              <a:rPr lang="en-US" sz="1000" dirty="0">
                <a:latin typeface="Calibri Light" panose="020F0302020204030204" pitchFamily="34" charset="0"/>
                <a:cs typeface="Calibri Light" panose="020F0302020204030204" pitchFamily="34" charset="0"/>
              </a:rPr>
              <a:t> Machine Learning Algorithms and Applications</a:t>
            </a:r>
            <a:r>
              <a:rPr lang="tr-TR" sz="1000" dirty="0">
                <a:latin typeface="Calibri Light" panose="020F0302020204030204" pitchFamily="34" charset="0"/>
                <a:cs typeface="Calibri Light" panose="020F0302020204030204" pitchFamily="34" charset="0"/>
              </a:rPr>
              <a:t>, </a:t>
            </a:r>
            <a:r>
              <a:rPr lang="en-US" sz="10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Mohssen</a:t>
            </a:r>
            <a:r>
              <a:rPr lang="en-US" sz="1000" dirty="0">
                <a:latin typeface="Calibri Light" panose="020F0302020204030204" pitchFamily="34" charset="0"/>
                <a:cs typeface="Calibri Light" panose="020F0302020204030204" pitchFamily="34" charset="0"/>
              </a:rPr>
              <a:t> Mohammed</a:t>
            </a:r>
            <a:r>
              <a:rPr lang="tr-TR" sz="1000" dirty="0">
                <a:latin typeface="Calibri Light" panose="020F0302020204030204" pitchFamily="34" charset="0"/>
                <a:cs typeface="Calibri Light" panose="020F0302020204030204" pitchFamily="34" charset="0"/>
              </a:rPr>
              <a:t>,</a:t>
            </a:r>
            <a:r>
              <a:rPr lang="en-US" sz="1000" dirty="0">
                <a:latin typeface="Calibri Light" panose="020F0302020204030204" pitchFamily="34" charset="0"/>
                <a:cs typeface="Calibri Light" panose="020F0302020204030204" pitchFamily="34" charset="0"/>
              </a:rPr>
              <a:t> Muhammad </a:t>
            </a:r>
            <a:r>
              <a:rPr lang="en-US" sz="10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Badruddin</a:t>
            </a:r>
            <a:r>
              <a:rPr lang="en-US" sz="1000" dirty="0">
                <a:latin typeface="Calibri Light" panose="020F0302020204030204" pitchFamily="34" charset="0"/>
                <a:cs typeface="Calibri Light" panose="020F0302020204030204" pitchFamily="34" charset="0"/>
              </a:rPr>
              <a:t> Khan</a:t>
            </a:r>
            <a:r>
              <a:rPr lang="tr-TR" sz="1000" dirty="0">
                <a:latin typeface="Calibri Light" panose="020F0302020204030204" pitchFamily="34" charset="0"/>
                <a:cs typeface="Calibri Light" panose="020F0302020204030204" pitchFamily="34" charset="0"/>
              </a:rPr>
              <a:t>,</a:t>
            </a:r>
            <a:r>
              <a:rPr lang="en-US" sz="10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10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Eihab</a:t>
            </a:r>
            <a:r>
              <a:rPr lang="en-US" sz="10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10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Bashier</a:t>
            </a:r>
            <a:r>
              <a:rPr lang="en-US" sz="1000" dirty="0">
                <a:latin typeface="Calibri Light" panose="020F0302020204030204" pitchFamily="34" charset="0"/>
                <a:cs typeface="Calibri Light" panose="020F0302020204030204" pitchFamily="34" charset="0"/>
              </a:rPr>
              <a:t> Mohammed </a:t>
            </a:r>
            <a:r>
              <a:rPr lang="en-US" sz="10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Bashier</a:t>
            </a:r>
            <a:r>
              <a:rPr lang="en-US" sz="10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endParaRPr lang="tr-TR" sz="10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0" indent="0">
              <a:lnSpc>
                <a:spcPct val="60000"/>
              </a:lnSpc>
              <a:buNone/>
            </a:pPr>
            <a:r>
              <a:rPr lang="tr-TR" sz="1000" dirty="0">
                <a:latin typeface="Calibri Light" panose="020F0302020204030204" pitchFamily="34" charset="0"/>
                <a:cs typeface="Calibri Light" panose="020F0302020204030204" pitchFamily="34" charset="0"/>
              </a:rPr>
              <a:t>[5]</a:t>
            </a:r>
            <a:r>
              <a:rPr lang="en-US" sz="1000" dirty="0">
                <a:latin typeface="Calibri Light" panose="020F0302020204030204" pitchFamily="34" charset="0"/>
                <a:cs typeface="Calibri Light" panose="020F0302020204030204" pitchFamily="34" charset="0"/>
              </a:rPr>
              <a:t>The Real-Time Detection of Traffic Participants Using YOLO Algorithm</a:t>
            </a:r>
            <a:r>
              <a:rPr lang="tr-TR" sz="1000" dirty="0">
                <a:latin typeface="Calibri Light" panose="020F0302020204030204" pitchFamily="34" charset="0"/>
                <a:cs typeface="Calibri Light" panose="020F0302020204030204" pitchFamily="34" charset="0"/>
              </a:rPr>
              <a:t>,</a:t>
            </a:r>
            <a:r>
              <a:rPr lang="en-US" sz="10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10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Aleksa</a:t>
            </a:r>
            <a:r>
              <a:rPr lang="en-US" sz="10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10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Ćorović</a:t>
            </a:r>
            <a:r>
              <a:rPr lang="en-US" sz="1000" dirty="0">
                <a:latin typeface="Calibri Light" panose="020F0302020204030204" pitchFamily="34" charset="0"/>
                <a:cs typeface="Calibri Light" panose="020F0302020204030204" pitchFamily="34" charset="0"/>
              </a:rPr>
              <a:t>, </a:t>
            </a:r>
            <a:r>
              <a:rPr lang="en-US" sz="10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Velibor</a:t>
            </a:r>
            <a:r>
              <a:rPr lang="en-US" sz="10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10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Ilić</a:t>
            </a:r>
            <a:r>
              <a:rPr lang="en-US" sz="1000" dirty="0">
                <a:latin typeface="Calibri Light" panose="020F0302020204030204" pitchFamily="34" charset="0"/>
                <a:cs typeface="Calibri Light" panose="020F0302020204030204" pitchFamily="34" charset="0"/>
              </a:rPr>
              <a:t>, </a:t>
            </a:r>
            <a:r>
              <a:rPr lang="en-US" sz="10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Siniša</a:t>
            </a:r>
            <a:r>
              <a:rPr lang="en-US" sz="10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10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Đurić</a:t>
            </a:r>
            <a:r>
              <a:rPr lang="en-US" sz="1000" dirty="0">
                <a:latin typeface="Calibri Light" panose="020F0302020204030204" pitchFamily="34" charset="0"/>
                <a:cs typeface="Calibri Light" panose="020F0302020204030204" pitchFamily="34" charset="0"/>
              </a:rPr>
              <a:t>, </a:t>
            </a:r>
            <a:r>
              <a:rPr lang="en-US" sz="10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Mališa</a:t>
            </a:r>
            <a:r>
              <a:rPr lang="en-US" sz="10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10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Marijan</a:t>
            </a:r>
            <a:r>
              <a:rPr lang="en-US" sz="1000" dirty="0">
                <a:latin typeface="Calibri Light" panose="020F0302020204030204" pitchFamily="34" charset="0"/>
                <a:cs typeface="Calibri Light" panose="020F0302020204030204" pitchFamily="34" charset="0"/>
              </a:rPr>
              <a:t>, and Bogdan </a:t>
            </a:r>
            <a:r>
              <a:rPr lang="en-US" sz="10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Pavković</a:t>
            </a:r>
            <a:endParaRPr lang="tr-TR" sz="10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0" indent="0">
              <a:lnSpc>
                <a:spcPct val="60000"/>
              </a:lnSpc>
              <a:buNone/>
            </a:pPr>
            <a:r>
              <a:rPr lang="tr-TR" sz="1000" dirty="0">
                <a:latin typeface="Calibri Light" panose="020F0302020204030204" pitchFamily="34" charset="0"/>
                <a:cs typeface="Calibri Light" panose="020F0302020204030204" pitchFamily="34" charset="0"/>
              </a:rPr>
              <a:t>[6] Kimera: MIT </a:t>
            </a:r>
            <a:r>
              <a:rPr lang="tr-TR" sz="10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SPARKlab</a:t>
            </a:r>
            <a:endParaRPr lang="tr-TR" sz="10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0" indent="0">
              <a:lnSpc>
                <a:spcPct val="60000"/>
              </a:lnSpc>
              <a:buNone/>
            </a:pPr>
            <a:r>
              <a:rPr lang="tr-TR" sz="1000" dirty="0">
                <a:latin typeface="Calibri Light" panose="020F0302020204030204" pitchFamily="34" charset="0"/>
                <a:cs typeface="Calibri Light" panose="020F0302020204030204" pitchFamily="34" charset="0"/>
              </a:rPr>
              <a:t>[7] ROS </a:t>
            </a:r>
            <a:r>
              <a:rPr lang="tr-TR" sz="10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based</a:t>
            </a:r>
            <a:r>
              <a:rPr lang="tr-TR" sz="1000" dirty="0">
                <a:latin typeface="Calibri Light" panose="020F0302020204030204" pitchFamily="34" charset="0"/>
                <a:cs typeface="Calibri Light" panose="020F0302020204030204" pitchFamily="34" charset="0"/>
              </a:rPr>
              <a:t> Architecture </a:t>
            </a:r>
            <a:r>
              <a:rPr lang="tr-TR" sz="10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for</a:t>
            </a:r>
            <a:r>
              <a:rPr lang="tr-TR" sz="10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tr-TR" sz="10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Autonomous</a:t>
            </a:r>
            <a:r>
              <a:rPr lang="tr-TR" sz="10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tr-TR" sz="10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Intelligent</a:t>
            </a:r>
            <a:r>
              <a:rPr lang="tr-TR" sz="10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tr-TR" sz="10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Campus</a:t>
            </a:r>
            <a:r>
              <a:rPr lang="tr-TR" sz="10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tr-TR" sz="10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Automobile</a:t>
            </a:r>
            <a:r>
              <a:rPr lang="tr-TR" sz="1000" dirty="0">
                <a:latin typeface="Calibri Light" panose="020F0302020204030204" pitchFamily="34" charset="0"/>
                <a:cs typeface="Calibri Light" panose="020F0302020204030204" pitchFamily="34" charset="0"/>
              </a:rPr>
              <a:t>, David Martin </a:t>
            </a:r>
            <a:r>
              <a:rPr lang="tr-TR" sz="10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Gomez</a:t>
            </a:r>
            <a:r>
              <a:rPr lang="tr-TR" sz="1000" dirty="0">
                <a:latin typeface="Calibri Light" panose="020F0302020204030204" pitchFamily="34" charset="0"/>
                <a:cs typeface="Calibri Light" panose="020F0302020204030204" pitchFamily="34" charset="0"/>
              </a:rPr>
              <a:t>, Pablo </a:t>
            </a:r>
            <a:r>
              <a:rPr lang="tr-TR" sz="10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Marin</a:t>
            </a:r>
            <a:r>
              <a:rPr lang="tr-TR" sz="1000" dirty="0">
                <a:latin typeface="Calibri Light" panose="020F0302020204030204" pitchFamily="34" charset="0"/>
                <a:cs typeface="Calibri Light" panose="020F0302020204030204" pitchFamily="34" charset="0"/>
              </a:rPr>
              <a:t> Plaza, </a:t>
            </a:r>
            <a:r>
              <a:rPr lang="tr-TR" sz="10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Ahmed</a:t>
            </a:r>
            <a:r>
              <a:rPr lang="tr-TR" sz="10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tr-TR" sz="10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Hussein</a:t>
            </a:r>
            <a:r>
              <a:rPr lang="tr-TR" sz="1000" dirty="0">
                <a:latin typeface="Calibri Light" panose="020F0302020204030204" pitchFamily="34" charset="0"/>
                <a:cs typeface="Calibri Light" panose="020F0302020204030204" pitchFamily="34" charset="0"/>
              </a:rPr>
              <a:t>, </a:t>
            </a:r>
            <a:r>
              <a:rPr lang="tr-TR" sz="10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Arturo</a:t>
            </a:r>
            <a:r>
              <a:rPr lang="tr-TR" sz="1000" dirty="0">
                <a:latin typeface="Calibri Light" panose="020F0302020204030204" pitchFamily="34" charset="0"/>
                <a:cs typeface="Calibri Light" panose="020F0302020204030204" pitchFamily="34" charset="0"/>
              </a:rPr>
              <a:t> de la </a:t>
            </a:r>
            <a:r>
              <a:rPr lang="tr-TR" sz="10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Escalera</a:t>
            </a:r>
            <a:r>
              <a:rPr lang="tr-TR" sz="10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tr-TR" sz="10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Hueso</a:t>
            </a:r>
            <a:endParaRPr lang="tr-TR" sz="10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0" indent="0">
              <a:buNone/>
            </a:pPr>
            <a:endParaRPr lang="tr-TR" sz="2400" dirty="0"/>
          </a:p>
        </p:txBody>
      </p:sp>
      <p:pic>
        <p:nvPicPr>
          <p:cNvPr id="1026" name="Picture 2" descr="SEO with Neural Networks and Deep Learni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4567" y="3359100"/>
            <a:ext cx="3573580" cy="1696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Resim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7516" y="518746"/>
            <a:ext cx="1398015" cy="2706722"/>
          </a:xfrm>
          <a:prstGeom prst="rect">
            <a:avLst/>
          </a:prstGeom>
        </p:spPr>
      </p:pic>
      <p:pic>
        <p:nvPicPr>
          <p:cNvPr id="1036" name="Picture 12" descr="A Comprehensive Guide to Convolutional Neural Networks — the ELI5 way | by  Sumit Saha | Towards Data Scienc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9100" y="3359100"/>
            <a:ext cx="4394768" cy="1696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Resim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0723" y="518745"/>
            <a:ext cx="4551523" cy="2643735"/>
          </a:xfrm>
          <a:prstGeom prst="rect">
            <a:avLst/>
          </a:prstGeom>
        </p:spPr>
      </p:pic>
      <p:pic>
        <p:nvPicPr>
          <p:cNvPr id="1040" name="Picture 16" descr="Robot Operating System (ROS) Nedir? - Elektrikd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" y="3359100"/>
            <a:ext cx="3573580" cy="1696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Unvan 1">
            <a:extLst>
              <a:ext uri="{FF2B5EF4-FFF2-40B4-BE49-F238E27FC236}">
                <a16:creationId xmlns:a16="http://schemas.microsoft.com/office/drawing/2014/main" id="{EA5B0C29-FA3C-46A1-A613-252F508323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520" y="170488"/>
            <a:ext cx="5511436" cy="662781"/>
          </a:xfrm>
        </p:spPr>
        <p:txBody>
          <a:bodyPr>
            <a:normAutofit fontScale="90000"/>
          </a:bodyPr>
          <a:lstStyle/>
          <a:p>
            <a:r>
              <a:rPr lang="tr-TR" sz="2700" b="1">
                <a:latin typeface="Times New Roman" panose="02020603050405020304" pitchFamily="18" charset="0"/>
                <a:cs typeface="Times New Roman" panose="02020603050405020304" pitchFamily="18" charset="0"/>
              </a:rPr>
              <a:t>LİTERATÜR </a:t>
            </a:r>
            <a:r>
              <a:rPr lang="tr-TR" sz="2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ARAŞTIRMASI</a:t>
            </a:r>
            <a:r>
              <a:rPr lang="en-US" sz="2400" dirty="0"/>
              <a:t/>
            </a:r>
            <a:br>
              <a:rPr lang="en-US" sz="2400" dirty="0"/>
            </a:b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785690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426" y="1400306"/>
            <a:ext cx="11009477" cy="5191413"/>
          </a:xfrm>
          <a:prstGeom prst="rect">
            <a:avLst/>
          </a:prstGeom>
        </p:spPr>
      </p:pic>
      <p:sp>
        <p:nvSpPr>
          <p:cNvPr id="5" name="Metin kutusu 4"/>
          <p:cNvSpPr txBox="1"/>
          <p:nvPr/>
        </p:nvSpPr>
        <p:spPr>
          <a:xfrm>
            <a:off x="677426" y="611777"/>
            <a:ext cx="116607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Otonom sürüş seviyeleri ise SAE (Otomotiv Mühendisleri Topluluğu) sınıflandırmasına göre 6 seviyeye ayrılmıştır.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Unvan 1">
            <a:extLst>
              <a:ext uri="{FF2B5EF4-FFF2-40B4-BE49-F238E27FC236}">
                <a16:creationId xmlns:a16="http://schemas.microsoft.com/office/drawing/2014/main" id="{D721D9D7-3C4E-47F0-AAAB-4B90497DAD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426" y="199743"/>
            <a:ext cx="5511436" cy="662781"/>
          </a:xfrm>
        </p:spPr>
        <p:txBody>
          <a:bodyPr>
            <a:normAutofit fontScale="90000"/>
          </a:bodyPr>
          <a:lstStyle/>
          <a:p>
            <a:r>
              <a:rPr lang="tr-TR" sz="2700" b="1">
                <a:latin typeface="Times New Roman" panose="02020603050405020304" pitchFamily="18" charset="0"/>
                <a:cs typeface="Times New Roman" panose="02020603050405020304" pitchFamily="18" charset="0"/>
              </a:rPr>
              <a:t>LİTERATÜR </a:t>
            </a:r>
            <a:r>
              <a:rPr lang="tr-TR" sz="2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ARAŞTIRMASI</a:t>
            </a:r>
            <a:r>
              <a:rPr lang="en-US" sz="2400" dirty="0"/>
              <a:t/>
            </a:r>
            <a:br>
              <a:rPr lang="en-US" sz="2400" dirty="0"/>
            </a:b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1108480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438146" y="415368"/>
            <a:ext cx="4294628" cy="428694"/>
          </a:xfrm>
        </p:spPr>
        <p:txBody>
          <a:bodyPr>
            <a:normAutofit/>
          </a:bodyPr>
          <a:lstStyle/>
          <a:p>
            <a:r>
              <a:rPr lang="tr-T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PROJE PAYDAŞLARI</a:t>
            </a:r>
            <a:endParaRPr lang="en-US" dirty="0"/>
          </a:p>
        </p:txBody>
      </p:sp>
      <p:pic>
        <p:nvPicPr>
          <p:cNvPr id="3" name="Resi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9441" y="1300219"/>
            <a:ext cx="6448801" cy="5379143"/>
          </a:xfrm>
          <a:prstGeom prst="rect">
            <a:avLst/>
          </a:prstGeom>
        </p:spPr>
      </p:pic>
      <p:pic>
        <p:nvPicPr>
          <p:cNvPr id="1026" name="Picture 2" descr="Yıldız Teknik Üniversitesi | YTÜ - AMBLEM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52" y="1426072"/>
            <a:ext cx="2636495" cy="2563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ürkiye Cumhuriyeti Ulaştırma ve Altyapı Bakanlığı - Vikipedi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146" y="3976071"/>
            <a:ext cx="1928905" cy="1924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Karayolları Genel Müdürlüğü - Ana Sayf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6836" y="1676967"/>
            <a:ext cx="2061925" cy="2061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TÜBİTAK Logo Vector (.CDR) Free Download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1300" y="3888273"/>
            <a:ext cx="1892999" cy="2100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21965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Unvan 1">
            <a:extLst>
              <a:ext uri="{FF2B5EF4-FFF2-40B4-BE49-F238E27FC236}">
                <a16:creationId xmlns:a16="http://schemas.microsoft.com/office/drawing/2014/main" id="{99BE191B-1564-487C-B76C-01669AC9DC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564" y="180762"/>
            <a:ext cx="10515600" cy="751498"/>
          </a:xfrm>
        </p:spPr>
        <p:txBody>
          <a:bodyPr>
            <a:normAutofit/>
          </a:bodyPr>
          <a:lstStyle/>
          <a:p>
            <a:r>
              <a:rPr lang="tr-TR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PROJE </a:t>
            </a:r>
            <a:r>
              <a:rPr lang="tr-T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PAYDAŞLARININ BEKLENTİ ANALİZİ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Kaydırma: Dikey 12">
            <a:extLst>
              <a:ext uri="{FF2B5EF4-FFF2-40B4-BE49-F238E27FC236}">
                <a16:creationId xmlns:a16="http://schemas.microsoft.com/office/drawing/2014/main" id="{2E5D0B00-334D-4F77-A73F-D46377546574}"/>
              </a:ext>
            </a:extLst>
          </p:cNvPr>
          <p:cNvSpPr/>
          <p:nvPr/>
        </p:nvSpPr>
        <p:spPr>
          <a:xfrm>
            <a:off x="741484" y="1295606"/>
            <a:ext cx="1723293" cy="1200394"/>
          </a:xfrm>
          <a:prstGeom prst="verticalScroll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>
                <a:solidFill>
                  <a:schemeClr val="tx1"/>
                </a:solidFill>
              </a:rPr>
              <a:t>Literatür Katkısı</a:t>
            </a:r>
          </a:p>
        </p:txBody>
      </p:sp>
      <p:sp>
        <p:nvSpPr>
          <p:cNvPr id="16" name="Kaydırma: Dikey 15">
            <a:extLst>
              <a:ext uri="{FF2B5EF4-FFF2-40B4-BE49-F238E27FC236}">
                <a16:creationId xmlns:a16="http://schemas.microsoft.com/office/drawing/2014/main" id="{F721D432-1386-4FCD-9CA0-397C325B6BE2}"/>
              </a:ext>
            </a:extLst>
          </p:cNvPr>
          <p:cNvSpPr/>
          <p:nvPr/>
        </p:nvSpPr>
        <p:spPr>
          <a:xfrm>
            <a:off x="6471934" y="3072123"/>
            <a:ext cx="1723293" cy="1200394"/>
          </a:xfrm>
          <a:prstGeom prst="verticalScroll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>
                <a:solidFill>
                  <a:schemeClr val="tx1"/>
                </a:solidFill>
              </a:rPr>
              <a:t>Azalan Park Talebi</a:t>
            </a:r>
          </a:p>
        </p:txBody>
      </p:sp>
      <p:sp>
        <p:nvSpPr>
          <p:cNvPr id="17" name="Kaydırma: Dikey 16">
            <a:extLst>
              <a:ext uri="{FF2B5EF4-FFF2-40B4-BE49-F238E27FC236}">
                <a16:creationId xmlns:a16="http://schemas.microsoft.com/office/drawing/2014/main" id="{1F2B1A82-544C-471B-B20E-A98FB2954477}"/>
              </a:ext>
            </a:extLst>
          </p:cNvPr>
          <p:cNvSpPr/>
          <p:nvPr/>
        </p:nvSpPr>
        <p:spPr>
          <a:xfrm>
            <a:off x="4188071" y="3072123"/>
            <a:ext cx="1723293" cy="1200394"/>
          </a:xfrm>
          <a:prstGeom prst="verticalScroll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>
                <a:solidFill>
                  <a:schemeClr val="tx1"/>
                </a:solidFill>
              </a:rPr>
              <a:t>Ulaşım Alternatifi</a:t>
            </a:r>
          </a:p>
        </p:txBody>
      </p:sp>
      <p:sp>
        <p:nvSpPr>
          <p:cNvPr id="20" name="Kaydırma: Dikey 19">
            <a:extLst>
              <a:ext uri="{FF2B5EF4-FFF2-40B4-BE49-F238E27FC236}">
                <a16:creationId xmlns:a16="http://schemas.microsoft.com/office/drawing/2014/main" id="{B4B56438-5DC0-41CD-ACAA-908F1028319C}"/>
              </a:ext>
            </a:extLst>
          </p:cNvPr>
          <p:cNvSpPr/>
          <p:nvPr/>
        </p:nvSpPr>
        <p:spPr>
          <a:xfrm>
            <a:off x="9701148" y="4991710"/>
            <a:ext cx="1723293" cy="1200394"/>
          </a:xfrm>
          <a:prstGeom prst="verticalScroll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>
                <a:solidFill>
                  <a:schemeClr val="tx1"/>
                </a:solidFill>
              </a:rPr>
              <a:t>Sanayi Katkısı</a:t>
            </a:r>
          </a:p>
        </p:txBody>
      </p:sp>
      <p:sp>
        <p:nvSpPr>
          <p:cNvPr id="21" name="Kaydırma: Dikey 20">
            <a:extLst>
              <a:ext uri="{FF2B5EF4-FFF2-40B4-BE49-F238E27FC236}">
                <a16:creationId xmlns:a16="http://schemas.microsoft.com/office/drawing/2014/main" id="{318D1F38-9AC9-4C9E-97C8-FE62E8392990}"/>
              </a:ext>
            </a:extLst>
          </p:cNvPr>
          <p:cNvSpPr/>
          <p:nvPr/>
        </p:nvSpPr>
        <p:spPr>
          <a:xfrm>
            <a:off x="3326424" y="1295606"/>
            <a:ext cx="1723293" cy="1200394"/>
          </a:xfrm>
          <a:prstGeom prst="verticalScroll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>
                <a:solidFill>
                  <a:schemeClr val="tx1"/>
                </a:solidFill>
              </a:rPr>
              <a:t>Güvenli ve Konforlu Ulaşım</a:t>
            </a:r>
          </a:p>
        </p:txBody>
      </p:sp>
      <p:sp>
        <p:nvSpPr>
          <p:cNvPr id="22" name="Kaydırma: Dikey 21">
            <a:extLst>
              <a:ext uri="{FF2B5EF4-FFF2-40B4-BE49-F238E27FC236}">
                <a16:creationId xmlns:a16="http://schemas.microsoft.com/office/drawing/2014/main" id="{712F833B-B9CC-4709-84A9-C58BDA677D38}"/>
              </a:ext>
            </a:extLst>
          </p:cNvPr>
          <p:cNvSpPr/>
          <p:nvPr/>
        </p:nvSpPr>
        <p:spPr>
          <a:xfrm>
            <a:off x="7284428" y="4991710"/>
            <a:ext cx="1723293" cy="1200394"/>
          </a:xfrm>
          <a:prstGeom prst="verticalScroll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>
                <a:solidFill>
                  <a:schemeClr val="tx1"/>
                </a:solidFill>
              </a:rPr>
              <a:t>Yükselen Teknoloji Trendleri</a:t>
            </a:r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21D84F3B-65C0-48B3-8FA0-01D3ABBF7B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6582" y="256823"/>
            <a:ext cx="3887054" cy="3887054"/>
          </a:xfrm>
          <a:prstGeom prst="rect">
            <a:avLst/>
          </a:prstGeom>
        </p:spPr>
      </p:pic>
      <p:pic>
        <p:nvPicPr>
          <p:cNvPr id="6" name="Resim 5" descr="ışık, aydınlatılmış, karanlık içeren bir resim&#10;&#10;Açıklama otomatik olarak oluşturuldu">
            <a:extLst>
              <a:ext uri="{FF2B5EF4-FFF2-40B4-BE49-F238E27FC236}">
                <a16:creationId xmlns:a16="http://schemas.microsoft.com/office/drawing/2014/main" id="{5A519E3D-3A0B-4097-8BE6-595F0CCEFB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364" y="2859346"/>
            <a:ext cx="3887054" cy="3887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2056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371227" y="330033"/>
            <a:ext cx="5547224" cy="480118"/>
          </a:xfrm>
        </p:spPr>
        <p:txBody>
          <a:bodyPr>
            <a:noAutofit/>
          </a:bodyPr>
          <a:lstStyle/>
          <a:p>
            <a:r>
              <a:rPr lang="tr-T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 SİSTEM ŞEMATİK GÖSTERİMİ</a:t>
            </a:r>
            <a:r>
              <a:rPr lang="en-US" sz="2400" b="1" dirty="0"/>
              <a:t/>
            </a:r>
            <a:br>
              <a:rPr lang="en-US" sz="2400" b="1" dirty="0"/>
            </a:br>
            <a:endParaRPr lang="en-US" sz="2400" b="1" dirty="0"/>
          </a:p>
        </p:txBody>
      </p:sp>
      <p:pic>
        <p:nvPicPr>
          <p:cNvPr id="1028" name="Picture 4" descr="Arrow icon clip art file down arrow icon png balin icon arrow ... | Down arrow  icon, Icon, 2048x1152 wallpapers">
            <a:extLst>
              <a:ext uri="{FF2B5EF4-FFF2-40B4-BE49-F238E27FC236}">
                <a16:creationId xmlns:a16="http://schemas.microsoft.com/office/drawing/2014/main" id="{860FBF1C-12DD-40D0-8C11-C92B25CBB57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61" y="2540000"/>
            <a:ext cx="3088118" cy="2431759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Ok: Çentikli Sağ 12">
            <a:extLst>
              <a:ext uri="{FF2B5EF4-FFF2-40B4-BE49-F238E27FC236}">
                <a16:creationId xmlns:a16="http://schemas.microsoft.com/office/drawing/2014/main" id="{3F583814-5211-4F7D-8FEE-0E89CA3BFC4D}"/>
              </a:ext>
            </a:extLst>
          </p:cNvPr>
          <p:cNvSpPr/>
          <p:nvPr/>
        </p:nvSpPr>
        <p:spPr>
          <a:xfrm>
            <a:off x="5805658" y="3157463"/>
            <a:ext cx="2620108" cy="1705707"/>
          </a:xfrm>
          <a:prstGeom prst="notchedRightArrow">
            <a:avLst/>
          </a:prstGeom>
          <a:noFill/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glow rad="63500">
              <a:srgbClr val="00B050">
                <a:alpha val="95000"/>
              </a:srgbClr>
            </a:glow>
            <a:outerShdw blurRad="12700" dist="50800" dir="1200000" sx="87000" sy="87000" algn="ctr" rotWithShape="0">
              <a:srgbClr val="000000"/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a:endParaRPr>
          </a:p>
        </p:txBody>
      </p:sp>
      <p:pic>
        <p:nvPicPr>
          <p:cNvPr id="17" name="Picture 4" descr="Arrow icon clip art file down arrow icon png balin icon arrow ... | Down arrow  icon, Icon, 2048x1152 wallpapers">
            <a:extLst>
              <a:ext uri="{FF2B5EF4-FFF2-40B4-BE49-F238E27FC236}">
                <a16:creationId xmlns:a16="http://schemas.microsoft.com/office/drawing/2014/main" id="{6A22EBCE-227D-4C54-9501-D9D8B10D53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1616" y="2540000"/>
            <a:ext cx="3136474" cy="2469837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15" name="Metin kutusu 14">
            <a:extLst>
              <a:ext uri="{FF2B5EF4-FFF2-40B4-BE49-F238E27FC236}">
                <a16:creationId xmlns:a16="http://schemas.microsoft.com/office/drawing/2014/main" id="{59479E53-1AB7-4156-89BE-9E3668B8AA97}"/>
              </a:ext>
            </a:extLst>
          </p:cNvPr>
          <p:cNvSpPr txBox="1"/>
          <p:nvPr/>
        </p:nvSpPr>
        <p:spPr>
          <a:xfrm>
            <a:off x="6456680" y="3779483"/>
            <a:ext cx="1661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</a:p>
        </p:txBody>
      </p:sp>
      <p:sp>
        <p:nvSpPr>
          <p:cNvPr id="18" name="Metin kutusu 17">
            <a:extLst>
              <a:ext uri="{FF2B5EF4-FFF2-40B4-BE49-F238E27FC236}">
                <a16:creationId xmlns:a16="http://schemas.microsoft.com/office/drawing/2014/main" id="{CAEDE4B7-4F61-4EFE-B4A3-EB1B9E0A9A8B}"/>
              </a:ext>
            </a:extLst>
          </p:cNvPr>
          <p:cNvSpPr txBox="1"/>
          <p:nvPr/>
        </p:nvSpPr>
        <p:spPr>
          <a:xfrm>
            <a:off x="1485703" y="3772254"/>
            <a:ext cx="1378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4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</a:p>
        </p:txBody>
      </p:sp>
      <p:sp>
        <p:nvSpPr>
          <p:cNvPr id="21" name="Metin kutusu 20">
            <a:extLst>
              <a:ext uri="{FF2B5EF4-FFF2-40B4-BE49-F238E27FC236}">
                <a16:creationId xmlns:a16="http://schemas.microsoft.com/office/drawing/2014/main" id="{DA187E4A-7349-4AA1-AF8E-0B715CA176E0}"/>
              </a:ext>
            </a:extLst>
          </p:cNvPr>
          <p:cNvSpPr txBox="1"/>
          <p:nvPr/>
        </p:nvSpPr>
        <p:spPr>
          <a:xfrm>
            <a:off x="10071972" y="3832079"/>
            <a:ext cx="15162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</a:p>
        </p:txBody>
      </p:sp>
      <p:cxnSp>
        <p:nvCxnSpPr>
          <p:cNvPr id="20" name="Düz Bağlayıcı 19">
            <a:extLst>
              <a:ext uri="{FF2B5EF4-FFF2-40B4-BE49-F238E27FC236}">
                <a16:creationId xmlns:a16="http://schemas.microsoft.com/office/drawing/2014/main" id="{A33AB962-C363-45C7-A5A8-90675BFCD438}"/>
              </a:ext>
            </a:extLst>
          </p:cNvPr>
          <p:cNvCxnSpPr>
            <a:cxnSpLocks/>
          </p:cNvCxnSpPr>
          <p:nvPr/>
        </p:nvCxnSpPr>
        <p:spPr>
          <a:xfrm flipH="1" flipV="1">
            <a:off x="5603591" y="2371673"/>
            <a:ext cx="586176" cy="105134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5" name="Düz Bağlayıcı 24">
            <a:extLst>
              <a:ext uri="{FF2B5EF4-FFF2-40B4-BE49-F238E27FC236}">
                <a16:creationId xmlns:a16="http://schemas.microsoft.com/office/drawing/2014/main" id="{C5264348-2B0A-4B9A-954C-7106E9E319AB}"/>
              </a:ext>
            </a:extLst>
          </p:cNvPr>
          <p:cNvCxnSpPr>
            <a:cxnSpLocks/>
          </p:cNvCxnSpPr>
          <p:nvPr/>
        </p:nvCxnSpPr>
        <p:spPr>
          <a:xfrm flipH="1" flipV="1">
            <a:off x="4992932" y="4014794"/>
            <a:ext cx="1005459" cy="999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6" name="Düz Bağlayıcı 25">
            <a:extLst>
              <a:ext uri="{FF2B5EF4-FFF2-40B4-BE49-F238E27FC236}">
                <a16:creationId xmlns:a16="http://schemas.microsoft.com/office/drawing/2014/main" id="{3F69E959-55F3-4F64-B7A5-A0E3B4501FE5}"/>
              </a:ext>
            </a:extLst>
          </p:cNvPr>
          <p:cNvCxnSpPr>
            <a:cxnSpLocks/>
          </p:cNvCxnSpPr>
          <p:nvPr/>
        </p:nvCxnSpPr>
        <p:spPr>
          <a:xfrm flipV="1">
            <a:off x="5603591" y="4636970"/>
            <a:ext cx="587534" cy="101199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Düz Bağlayıcı 26">
            <a:extLst>
              <a:ext uri="{FF2B5EF4-FFF2-40B4-BE49-F238E27FC236}">
                <a16:creationId xmlns:a16="http://schemas.microsoft.com/office/drawing/2014/main" id="{1879D28B-00FA-4826-BD3A-4DE3B0F11407}"/>
              </a:ext>
            </a:extLst>
          </p:cNvPr>
          <p:cNvCxnSpPr>
            <a:cxnSpLocks/>
          </p:cNvCxnSpPr>
          <p:nvPr/>
        </p:nvCxnSpPr>
        <p:spPr>
          <a:xfrm flipV="1">
            <a:off x="7234840" y="2540000"/>
            <a:ext cx="476600" cy="86978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8" name="Düz Bağlayıcı 27">
            <a:extLst>
              <a:ext uri="{FF2B5EF4-FFF2-40B4-BE49-F238E27FC236}">
                <a16:creationId xmlns:a16="http://schemas.microsoft.com/office/drawing/2014/main" id="{AD17D00A-AA8C-4889-A7CF-D0400795C84B}"/>
              </a:ext>
            </a:extLst>
          </p:cNvPr>
          <p:cNvCxnSpPr>
            <a:cxnSpLocks/>
          </p:cNvCxnSpPr>
          <p:nvPr/>
        </p:nvCxnSpPr>
        <p:spPr>
          <a:xfrm flipH="1" flipV="1">
            <a:off x="7230942" y="4636970"/>
            <a:ext cx="480498" cy="92957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24" name="Resim 23" descr="metin, küçük resim içeren bir resim&#10;&#10;Açıklama otomatik olarak oluşturuldu">
            <a:extLst>
              <a:ext uri="{FF2B5EF4-FFF2-40B4-BE49-F238E27FC236}">
                <a16:creationId xmlns:a16="http://schemas.microsoft.com/office/drawing/2014/main" id="{CDBA4F7E-D6E0-4798-8FA7-36B8212494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8705" y="1135807"/>
            <a:ext cx="1135437" cy="1135437"/>
          </a:xfrm>
          <a:prstGeom prst="rect">
            <a:avLst/>
          </a:prstGeom>
        </p:spPr>
      </p:pic>
      <p:pic>
        <p:nvPicPr>
          <p:cNvPr id="41" name="Resim 40">
            <a:extLst>
              <a:ext uri="{FF2B5EF4-FFF2-40B4-BE49-F238E27FC236}">
                <a16:creationId xmlns:a16="http://schemas.microsoft.com/office/drawing/2014/main" id="{7BEE1834-AAED-4F83-84C8-3AD9949409B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7185" y="3407373"/>
            <a:ext cx="1135437" cy="1135437"/>
          </a:xfrm>
          <a:prstGeom prst="rect">
            <a:avLst/>
          </a:prstGeom>
        </p:spPr>
      </p:pic>
      <p:pic>
        <p:nvPicPr>
          <p:cNvPr id="51" name="Resim 50">
            <a:extLst>
              <a:ext uri="{FF2B5EF4-FFF2-40B4-BE49-F238E27FC236}">
                <a16:creationId xmlns:a16="http://schemas.microsoft.com/office/drawing/2014/main" id="{7EAA9589-4BCA-43DE-B7E0-C9348412D35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9174" y="1135807"/>
            <a:ext cx="1135437" cy="1135437"/>
          </a:xfrm>
          <a:prstGeom prst="rect">
            <a:avLst/>
          </a:prstGeom>
        </p:spPr>
      </p:pic>
      <p:pic>
        <p:nvPicPr>
          <p:cNvPr id="55" name="Resim 54">
            <a:extLst>
              <a:ext uri="{FF2B5EF4-FFF2-40B4-BE49-F238E27FC236}">
                <a16:creationId xmlns:a16="http://schemas.microsoft.com/office/drawing/2014/main" id="{14E5E631-94AD-4FFE-B681-7185325904E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9174" y="5684825"/>
            <a:ext cx="1135438" cy="1135438"/>
          </a:xfrm>
          <a:prstGeom prst="rect">
            <a:avLst/>
          </a:prstGeom>
        </p:spPr>
      </p:pic>
      <p:pic>
        <p:nvPicPr>
          <p:cNvPr id="57" name="Resim 56">
            <a:extLst>
              <a:ext uri="{FF2B5EF4-FFF2-40B4-BE49-F238E27FC236}">
                <a16:creationId xmlns:a16="http://schemas.microsoft.com/office/drawing/2014/main" id="{20413914-5C7B-497A-8C7A-D2C271396D6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9935" y="5658684"/>
            <a:ext cx="1135439" cy="1135439"/>
          </a:xfrm>
          <a:prstGeom prst="rect">
            <a:avLst/>
          </a:prstGeom>
        </p:spPr>
      </p:pic>
      <p:sp>
        <p:nvSpPr>
          <p:cNvPr id="62" name="Metin kutusu 61">
            <a:extLst>
              <a:ext uri="{FF2B5EF4-FFF2-40B4-BE49-F238E27FC236}">
                <a16:creationId xmlns:a16="http://schemas.microsoft.com/office/drawing/2014/main" id="{512ECEA1-9398-4293-B9AB-27DB6B180949}"/>
              </a:ext>
            </a:extLst>
          </p:cNvPr>
          <p:cNvSpPr txBox="1"/>
          <p:nvPr/>
        </p:nvSpPr>
        <p:spPr>
          <a:xfrm>
            <a:off x="857186" y="5097999"/>
            <a:ext cx="26354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KULLANICI</a:t>
            </a:r>
          </a:p>
        </p:txBody>
      </p:sp>
      <p:sp>
        <p:nvSpPr>
          <p:cNvPr id="71" name="Metin kutusu 70">
            <a:extLst>
              <a:ext uri="{FF2B5EF4-FFF2-40B4-BE49-F238E27FC236}">
                <a16:creationId xmlns:a16="http://schemas.microsoft.com/office/drawing/2014/main" id="{BA4D68D4-55AE-4767-A689-87808915F3A4}"/>
              </a:ext>
            </a:extLst>
          </p:cNvPr>
          <p:cNvSpPr txBox="1"/>
          <p:nvPr/>
        </p:nvSpPr>
        <p:spPr>
          <a:xfrm>
            <a:off x="8576910" y="6039625"/>
            <a:ext cx="2016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sz="240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tr-TR">
                <a:latin typeface="Times New Roman" panose="02020603050405020304" pitchFamily="18" charset="0"/>
                <a:cs typeface="Times New Roman" panose="02020603050405020304" pitchFamily="18" charset="0"/>
              </a:rPr>
              <a:t>onumlama</a:t>
            </a:r>
          </a:p>
        </p:txBody>
      </p:sp>
      <p:sp>
        <p:nvSpPr>
          <p:cNvPr id="72" name="Metin kutusu 71">
            <a:extLst>
              <a:ext uri="{FF2B5EF4-FFF2-40B4-BE49-F238E27FC236}">
                <a16:creationId xmlns:a16="http://schemas.microsoft.com/office/drawing/2014/main" id="{F49B3367-0964-4397-B8F6-F4951FC8D492}"/>
              </a:ext>
            </a:extLst>
          </p:cNvPr>
          <p:cNvSpPr txBox="1"/>
          <p:nvPr/>
        </p:nvSpPr>
        <p:spPr>
          <a:xfrm>
            <a:off x="3068957" y="6015757"/>
            <a:ext cx="2016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sz="240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tr-TR">
                <a:latin typeface="Times New Roman" panose="02020603050405020304" pitchFamily="18" charset="0"/>
                <a:cs typeface="Times New Roman" panose="02020603050405020304" pitchFamily="18" charset="0"/>
              </a:rPr>
              <a:t>aritalama</a:t>
            </a:r>
          </a:p>
        </p:txBody>
      </p:sp>
      <p:sp>
        <p:nvSpPr>
          <p:cNvPr id="73" name="Metin kutusu 72">
            <a:extLst>
              <a:ext uri="{FF2B5EF4-FFF2-40B4-BE49-F238E27FC236}">
                <a16:creationId xmlns:a16="http://schemas.microsoft.com/office/drawing/2014/main" id="{0426758B-70EE-4D62-BBEE-5F268B8177A6}"/>
              </a:ext>
            </a:extLst>
          </p:cNvPr>
          <p:cNvSpPr txBox="1"/>
          <p:nvPr/>
        </p:nvSpPr>
        <p:spPr>
          <a:xfrm>
            <a:off x="3165865" y="4480936"/>
            <a:ext cx="2425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sz="240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tr-TR">
                <a:latin typeface="Times New Roman" panose="02020603050405020304" pitchFamily="18" charset="0"/>
                <a:cs typeface="Times New Roman" panose="02020603050405020304" pitchFamily="18" charset="0"/>
              </a:rPr>
              <a:t>esne </a:t>
            </a:r>
            <a:r>
              <a:rPr lang="tr-TR" sz="240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tr-TR">
                <a:latin typeface="Times New Roman" panose="02020603050405020304" pitchFamily="18" charset="0"/>
                <a:cs typeface="Times New Roman" panose="02020603050405020304" pitchFamily="18" charset="0"/>
              </a:rPr>
              <a:t>anımlama</a:t>
            </a:r>
          </a:p>
        </p:txBody>
      </p:sp>
      <p:sp>
        <p:nvSpPr>
          <p:cNvPr id="74" name="Metin kutusu 73">
            <a:extLst>
              <a:ext uri="{FF2B5EF4-FFF2-40B4-BE49-F238E27FC236}">
                <a16:creationId xmlns:a16="http://schemas.microsoft.com/office/drawing/2014/main" id="{B773EAF7-84BF-4405-865C-158B02DAFE48}"/>
              </a:ext>
            </a:extLst>
          </p:cNvPr>
          <p:cNvSpPr txBox="1"/>
          <p:nvPr/>
        </p:nvSpPr>
        <p:spPr>
          <a:xfrm>
            <a:off x="8525483" y="1466769"/>
            <a:ext cx="22597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sz="2400">
                <a:latin typeface="Times New Roman" panose="02020603050405020304" pitchFamily="18" charset="0"/>
                <a:cs typeface="Times New Roman" panose="02020603050405020304" pitchFamily="18" charset="0"/>
              </a:rPr>
              <a:t>Ç</a:t>
            </a:r>
            <a:r>
              <a:rPr lang="tr-TR">
                <a:latin typeface="Times New Roman" panose="02020603050405020304" pitchFamily="18" charset="0"/>
                <a:cs typeface="Times New Roman" panose="02020603050405020304" pitchFamily="18" charset="0"/>
              </a:rPr>
              <a:t>evre </a:t>
            </a:r>
            <a:r>
              <a:rPr lang="tr-TR" sz="240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tr-TR">
                <a:latin typeface="Times New Roman" panose="02020603050405020304" pitchFamily="18" charset="0"/>
                <a:cs typeface="Times New Roman" panose="02020603050405020304" pitchFamily="18" charset="0"/>
              </a:rPr>
              <a:t>lgılama</a:t>
            </a:r>
          </a:p>
        </p:txBody>
      </p:sp>
      <p:sp>
        <p:nvSpPr>
          <p:cNvPr id="75" name="Metin kutusu 74">
            <a:extLst>
              <a:ext uri="{FF2B5EF4-FFF2-40B4-BE49-F238E27FC236}">
                <a16:creationId xmlns:a16="http://schemas.microsoft.com/office/drawing/2014/main" id="{F7670844-19FF-4295-8563-9D53407AA3BD}"/>
              </a:ext>
            </a:extLst>
          </p:cNvPr>
          <p:cNvSpPr txBox="1"/>
          <p:nvPr/>
        </p:nvSpPr>
        <p:spPr>
          <a:xfrm>
            <a:off x="3043852" y="1549904"/>
            <a:ext cx="21041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emantik </a:t>
            </a:r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egmantasyon</a:t>
            </a:r>
          </a:p>
        </p:txBody>
      </p:sp>
      <p:sp>
        <p:nvSpPr>
          <p:cNvPr id="78" name="Metin kutusu 77">
            <a:extLst>
              <a:ext uri="{FF2B5EF4-FFF2-40B4-BE49-F238E27FC236}">
                <a16:creationId xmlns:a16="http://schemas.microsoft.com/office/drawing/2014/main" id="{D37DDA38-FC91-49D4-B6DC-834D55FA4607}"/>
              </a:ext>
            </a:extLst>
          </p:cNvPr>
          <p:cNvSpPr txBox="1"/>
          <p:nvPr/>
        </p:nvSpPr>
        <p:spPr>
          <a:xfrm>
            <a:off x="8851912" y="5121421"/>
            <a:ext cx="33358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ERGONOMİK SÜRDÜLEBİLİR ULAŞIM</a:t>
            </a:r>
          </a:p>
        </p:txBody>
      </p:sp>
    </p:spTree>
    <p:extLst>
      <p:ext uri="{BB962C8B-B14F-4D97-AF65-F5344CB8AC3E}">
        <p14:creationId xmlns:p14="http://schemas.microsoft.com/office/powerpoint/2010/main" val="38498599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İçerik Yer Tutucusu 7">
            <a:extLst>
              <a:ext uri="{FF2B5EF4-FFF2-40B4-BE49-F238E27FC236}">
                <a16:creationId xmlns:a16="http://schemas.microsoft.com/office/drawing/2014/main" id="{C310D3C9-D3A1-41CB-9FE8-CF55B47649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8162" y="705838"/>
            <a:ext cx="7155676" cy="5927713"/>
          </a:xfrm>
        </p:spPr>
      </p:pic>
      <p:sp>
        <p:nvSpPr>
          <p:cNvPr id="12" name="Unvan 1">
            <a:extLst>
              <a:ext uri="{FF2B5EF4-FFF2-40B4-BE49-F238E27FC236}">
                <a16:creationId xmlns:a16="http://schemas.microsoft.com/office/drawing/2014/main" id="{9E283474-28C2-4122-879E-11114D8CCBFB}"/>
              </a:ext>
            </a:extLst>
          </p:cNvPr>
          <p:cNvSpPr txBox="1">
            <a:spLocks/>
          </p:cNvSpPr>
          <p:nvPr/>
        </p:nvSpPr>
        <p:spPr>
          <a:xfrm>
            <a:off x="371227" y="330033"/>
            <a:ext cx="5547224" cy="4801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SİSTEM ŞEMATİK GÖSTERİMİ</a:t>
            </a:r>
            <a:r>
              <a:rPr lang="en-US" sz="2400" b="1"/>
              <a:t/>
            </a:r>
            <a:br>
              <a:rPr lang="en-US" sz="2400" b="1"/>
            </a:b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4271635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/>
            <a:endParaRPr lang="tr-TR" sz="4000" dirty="0"/>
          </a:p>
          <a:p>
            <a:pPr algn="ctr"/>
            <a:endParaRPr lang="tr-TR" sz="4000" dirty="0"/>
          </a:p>
          <a:p>
            <a:pPr algn="ctr"/>
            <a:endParaRPr lang="tr-TR" sz="4000" dirty="0"/>
          </a:p>
        </p:txBody>
      </p:sp>
      <p:sp>
        <p:nvSpPr>
          <p:cNvPr id="5" name="Unvan 1">
            <a:extLst>
              <a:ext uri="{FF2B5EF4-FFF2-40B4-BE49-F238E27FC236}">
                <a16:creationId xmlns:a16="http://schemas.microsoft.com/office/drawing/2014/main" id="{29C9D1CE-AA2E-4313-9556-B46ACD8917B5}"/>
              </a:ext>
            </a:extLst>
          </p:cNvPr>
          <p:cNvSpPr txBox="1">
            <a:spLocks/>
          </p:cNvSpPr>
          <p:nvPr/>
        </p:nvSpPr>
        <p:spPr>
          <a:xfrm>
            <a:off x="371227" y="359180"/>
            <a:ext cx="5547224" cy="4801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SİSTEM ŞEMATİK GÖSTERİMİ</a:t>
            </a:r>
            <a:r>
              <a:rPr lang="en-US" sz="2400" b="1"/>
              <a:t/>
            </a:r>
            <a:br>
              <a:rPr lang="en-US" sz="2400" b="1"/>
            </a:br>
            <a:endParaRPr lang="en-US" sz="2400" b="1" dirty="0"/>
          </a:p>
        </p:txBody>
      </p:sp>
      <p:pic>
        <p:nvPicPr>
          <p:cNvPr id="9" name="Resim 8">
            <a:extLst>
              <a:ext uri="{FF2B5EF4-FFF2-40B4-BE49-F238E27FC236}">
                <a16:creationId xmlns:a16="http://schemas.microsoft.com/office/drawing/2014/main" id="{E5D8C75A-D52A-4CE4-9F3E-78209082EA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9021" y="766396"/>
            <a:ext cx="8493957" cy="5906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4594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Resim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3371" y="4523079"/>
            <a:ext cx="2901179" cy="2053644"/>
          </a:xfrm>
          <a:prstGeom prst="rect">
            <a:avLst/>
          </a:prstGeom>
        </p:spPr>
      </p:pic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158932" y="1198563"/>
            <a:ext cx="5379720" cy="4351338"/>
          </a:xfrm>
        </p:spPr>
        <p:txBody>
          <a:bodyPr/>
          <a:lstStyle/>
          <a:p>
            <a:pPr marL="0" indent="0">
              <a:buNone/>
            </a:pPr>
            <a:r>
              <a:rPr lang="tr-TR" sz="2000" dirty="0" smtClean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1. Şerit </a:t>
            </a:r>
            <a:r>
              <a:rPr lang="tr-TR" sz="20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takip sistemi ±7 cm hata payıyla çalışması</a:t>
            </a:r>
          </a:p>
          <a:p>
            <a:pPr marL="0" indent="0">
              <a:buNone/>
            </a:pPr>
            <a:r>
              <a:rPr lang="tr-TR" sz="2000" dirty="0" smtClean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2. Statik </a:t>
            </a:r>
            <a:r>
              <a:rPr lang="tr-TR" sz="20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engellerle karşılaştığında otomatik fren sisteminin ± 5 cm hata payıyla gerçekleşmesi ve engelden kaçınılması.</a:t>
            </a:r>
          </a:p>
          <a:p>
            <a:pPr marL="0" indent="0">
              <a:buNone/>
            </a:pPr>
            <a:r>
              <a:rPr lang="tr-TR" sz="2000" dirty="0" smtClean="0"/>
              <a:t>3. Araçta </a:t>
            </a:r>
            <a:r>
              <a:rPr lang="tr-TR" sz="2000" dirty="0"/>
              <a:t>kullanılacak pil ile birlikte 20-30 dakika arası kullanım süresi.</a:t>
            </a:r>
            <a:endParaRPr lang="tr-T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tr-TR" sz="2000" dirty="0" smtClean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4. Görüntü </a:t>
            </a:r>
            <a:r>
              <a:rPr lang="tr-TR" sz="20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işleme ve obje tanımlama algoritmasına ait hata matrisinde Gerçek Pozitif (TP) ve Gerçek Negatif (TN) oranlarının %90 üzerinde seyretmesi.	</a:t>
            </a:r>
          </a:p>
          <a:p>
            <a:endParaRPr lang="tr-TR" sz="2000" dirty="0"/>
          </a:p>
          <a:p>
            <a:endParaRPr lang="tr-TR" sz="2000" dirty="0">
              <a:latin typeface="+mj-lt"/>
              <a:ea typeface="+mj-ea"/>
              <a:cs typeface="+mj-cs"/>
            </a:endParaRPr>
          </a:p>
          <a:p>
            <a:endParaRPr lang="en-US" dirty="0"/>
          </a:p>
        </p:txBody>
      </p:sp>
      <p:pic>
        <p:nvPicPr>
          <p:cNvPr id="4" name="İçerik Yer Tutucusu 4" descr="metin, yol, otoban içeren bir resim&#10;&#10;Açıklama otomatik olarak oluşturuldu">
            <a:extLst>
              <a:ext uri="{FF2B5EF4-FFF2-40B4-BE49-F238E27FC236}">
                <a16:creationId xmlns:a16="http://schemas.microsoft.com/office/drawing/2014/main" id="{19E58408-BB3F-405C-8FBE-951C852559A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18151"/>
          <a:stretch/>
        </p:blipFill>
        <p:spPr>
          <a:xfrm>
            <a:off x="6646149" y="1308701"/>
            <a:ext cx="5545851" cy="2553257"/>
          </a:xfrm>
          <a:custGeom>
            <a:avLst/>
            <a:gdLst/>
            <a:ahLst/>
            <a:cxnLst/>
            <a:rect l="l" t="t" r="r" b="b"/>
            <a:pathLst>
              <a:path w="7308975" h="3364992">
                <a:moveTo>
                  <a:pt x="0" y="0"/>
                </a:moveTo>
                <a:lnTo>
                  <a:pt x="7308975" y="0"/>
                </a:lnTo>
                <a:lnTo>
                  <a:pt x="7308975" y="3364992"/>
                </a:lnTo>
                <a:lnTo>
                  <a:pt x="1210305" y="3364992"/>
                </a:lnTo>
                <a:lnTo>
                  <a:pt x="1192705" y="2943200"/>
                </a:lnTo>
                <a:cubicBezTo>
                  <a:pt x="1098874" y="1825108"/>
                  <a:pt x="684692" y="821621"/>
                  <a:pt x="62981" y="69271"/>
                </a:cubicBezTo>
                <a:close/>
              </a:path>
            </a:pathLst>
          </a:custGeom>
        </p:spPr>
      </p:pic>
      <p:pic>
        <p:nvPicPr>
          <p:cNvPr id="5" name="İçerik Yer Tutucusu 6" descr="metin, ağaç içeren bir resim&#10;&#10;Açıklama otomatik olarak oluşturuldu">
            <a:extLst>
              <a:ext uri="{FF2B5EF4-FFF2-40B4-BE49-F238E27FC236}">
                <a16:creationId xmlns:a16="http://schemas.microsoft.com/office/drawing/2014/main" id="{F2E492CE-9B4D-4FAD-99B5-C06890E5D07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53" r="-2" b="12773"/>
          <a:stretch/>
        </p:blipFill>
        <p:spPr>
          <a:xfrm>
            <a:off x="6635829" y="3971109"/>
            <a:ext cx="5556171" cy="2686006"/>
          </a:xfrm>
          <a:custGeom>
            <a:avLst/>
            <a:gdLst/>
            <a:ahLst/>
            <a:cxnLst/>
            <a:rect l="l" t="t" r="r" b="b"/>
            <a:pathLst>
              <a:path w="7308975" h="3364992">
                <a:moveTo>
                  <a:pt x="1210305" y="0"/>
                </a:moveTo>
                <a:lnTo>
                  <a:pt x="7308975" y="0"/>
                </a:lnTo>
                <a:lnTo>
                  <a:pt x="7308975" y="3364992"/>
                </a:lnTo>
                <a:lnTo>
                  <a:pt x="0" y="3364992"/>
                </a:lnTo>
                <a:lnTo>
                  <a:pt x="62981" y="3295722"/>
                </a:lnTo>
                <a:cubicBezTo>
                  <a:pt x="684692" y="2543371"/>
                  <a:pt x="1098874" y="1539884"/>
                  <a:pt x="1192705" y="421793"/>
                </a:cubicBezTo>
                <a:close/>
              </a:path>
            </a:pathLst>
          </a:custGeom>
        </p:spPr>
      </p:pic>
      <p:sp>
        <p:nvSpPr>
          <p:cNvPr id="8" name="Unvan 1"/>
          <p:cNvSpPr txBox="1">
            <a:spLocks/>
          </p:cNvSpPr>
          <p:nvPr/>
        </p:nvSpPr>
        <p:spPr>
          <a:xfrm>
            <a:off x="359564" y="259029"/>
            <a:ext cx="5179088" cy="7558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6. TEKNİK GEREKSİNİMLER</a:t>
            </a:r>
            <a:r>
              <a:rPr lang="en-US" sz="3000" dirty="0"/>
              <a:t/>
            </a:r>
            <a:br>
              <a:rPr lang="en-US" sz="3000" dirty="0"/>
            </a:b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9461357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415373" y="662353"/>
            <a:ext cx="5815149" cy="4351338"/>
          </a:xfrm>
        </p:spPr>
        <p:txBody>
          <a:bodyPr/>
          <a:lstStyle/>
          <a:p>
            <a:pPr marL="0" indent="0">
              <a:buNone/>
            </a:pPr>
            <a:r>
              <a:rPr lang="tr-T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5. GPS 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sistemi ile birlikte aracın konum verisinin anlık olarak </a:t>
            </a:r>
            <a:r>
              <a:rPr lang="tr-T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alınması.</a:t>
            </a:r>
          </a:p>
          <a:p>
            <a:pPr marL="0" indent="0">
              <a:buNone/>
            </a:pPr>
            <a:r>
              <a:rPr lang="tr-T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6. Kullanıcı kullanımı ve paylaşımlı araç </a:t>
            </a:r>
            <a:r>
              <a:rPr lang="tr-TR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isterlerinin</a:t>
            </a:r>
            <a:r>
              <a:rPr lang="tr-T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karşılanması için programlanmış bir ara yüze sahip olunması.</a:t>
            </a:r>
          </a:p>
          <a:p>
            <a:pPr marL="0" indent="0">
              <a:buNone/>
            </a:pPr>
            <a:r>
              <a:rPr lang="tr-T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7. 500ms’lik 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aralıklarla kamera ve LIDAR bileşenleri ile çevre tanımlaması.</a:t>
            </a:r>
          </a:p>
          <a:p>
            <a:pPr marL="0" indent="0">
              <a:buNone/>
            </a:pPr>
            <a:r>
              <a:rPr lang="tr-TR" sz="2000" smtClean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8. 500ms’lik </a:t>
            </a:r>
            <a:r>
              <a:rPr lang="tr-TR" sz="20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aralıklarla Trafik işaretlerinin ve etraftaki nesnelerin algılanması.</a:t>
            </a:r>
            <a:endParaRPr lang="tr-T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İçerik Yer Tutucusu 4" descr="harita içeren bir resim&#10;&#10;Açıklama otomatik olarak oluşturuldu">
            <a:extLst>
              <a:ext uri="{FF2B5EF4-FFF2-40B4-BE49-F238E27FC236}">
                <a16:creationId xmlns:a16="http://schemas.microsoft.com/office/drawing/2014/main" id="{4CE25552-4AE3-4D2F-BD88-6F01B9EEAB1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806" b="30766"/>
          <a:stretch/>
        </p:blipFill>
        <p:spPr>
          <a:xfrm>
            <a:off x="7349668" y="3742264"/>
            <a:ext cx="4711702" cy="2989462"/>
          </a:xfrm>
          <a:prstGeom prst="rect">
            <a:avLst/>
          </a:prstGeom>
        </p:spPr>
      </p:pic>
      <p:pic>
        <p:nvPicPr>
          <p:cNvPr id="1028" name="Picture 4" descr="global_planner finds a path but is not able to find a valid trajectory -  ROS Answers: Open Source Q&amp;amp;A Foru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104" y="3742264"/>
            <a:ext cx="3061788" cy="2989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Deploying a Scalable Object Detection Pipeline: The Inferencing Process,  Part 2 | NVIDIA Developer Blo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2685" y="3742264"/>
            <a:ext cx="3690189" cy="2989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Resim 5">
            <a:extLst>
              <a:ext uri="{FF2B5EF4-FFF2-40B4-BE49-F238E27FC236}">
                <a16:creationId xmlns:a16="http://schemas.microsoft.com/office/drawing/2014/main" id="{2B16FB8A-6EC8-4BF9-9B2A-1552823A25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9668" y="126274"/>
            <a:ext cx="4711702" cy="3472263"/>
          </a:xfrm>
          <a:prstGeom prst="rect">
            <a:avLst/>
          </a:prstGeom>
        </p:spPr>
      </p:pic>
      <p:sp>
        <p:nvSpPr>
          <p:cNvPr id="7" name="Unvan 1">
            <a:extLst>
              <a:ext uri="{FF2B5EF4-FFF2-40B4-BE49-F238E27FC236}">
                <a16:creationId xmlns:a16="http://schemas.microsoft.com/office/drawing/2014/main" id="{7C4ECDC5-8D2F-4D14-8929-3C4873466677}"/>
              </a:ext>
            </a:extLst>
          </p:cNvPr>
          <p:cNvSpPr txBox="1">
            <a:spLocks/>
          </p:cNvSpPr>
          <p:nvPr/>
        </p:nvSpPr>
        <p:spPr>
          <a:xfrm>
            <a:off x="415373" y="240465"/>
            <a:ext cx="5179088" cy="7558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TEKNİK GEREKSİNİMLER</a:t>
            </a:r>
            <a:r>
              <a:rPr lang="en-US" sz="3000" dirty="0"/>
              <a:t/>
            </a:r>
            <a:br>
              <a:rPr lang="en-US" sz="3000" dirty="0"/>
            </a:b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40166876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33CD251C-A887-4D2F-925B-FC097198538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-789637" y="191306"/>
            <a:ext cx="6270516" cy="680199"/>
          </a:xfrm>
        </p:spPr>
        <p:txBody>
          <a:bodyPr anchor="b">
            <a:normAutofit fontScale="90000"/>
          </a:bodyPr>
          <a:lstStyle/>
          <a:p>
            <a:pPr algn="ctr"/>
            <a:r>
              <a:rPr lang="tr-TR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lang="tr-TR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tr-TR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 SÜREÇ TAKVİMİ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tr-TR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70AE191-D2EA-45C9-A44D-830C188F74C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72021" y="518649"/>
            <a:ext cx="1128382" cy="847206"/>
            <a:chOff x="8183879" y="1000124"/>
            <a:chExt cx="1562267" cy="1172973"/>
          </a:xfrm>
        </p:grpSpPr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23A0E4C1-B7A6-4637-AC51-4A5AE3841FF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83879" y="1348782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F4E8C039-CC58-44F3-8A7B-E0A934C1D01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83979" y="1000124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4" name="İçerik Yer Tutucusu 3" descr="metin, bilgisayar, klavye, dizüstü içeren bir resim&#10;&#10;Açıklama otomatik olarak oluşturuldu">
            <a:extLst>
              <a:ext uri="{FF2B5EF4-FFF2-40B4-BE49-F238E27FC236}">
                <a16:creationId xmlns:a16="http://schemas.microsoft.com/office/drawing/2014/main" id="{264B91DD-4E25-46EA-AB37-FC961F7199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36" b="4"/>
          <a:stretch/>
        </p:blipFill>
        <p:spPr>
          <a:xfrm>
            <a:off x="9382903" y="1450674"/>
            <a:ext cx="2688398" cy="2437324"/>
          </a:xfrm>
          <a:prstGeom prst="rect">
            <a:avLst/>
          </a:prstGeom>
        </p:spPr>
      </p:pic>
      <p:pic>
        <p:nvPicPr>
          <p:cNvPr id="5" name="Resim 4" descr="metin içeren bir resim&#10;&#10;Açıklama otomatik olarak oluşturuldu">
            <a:extLst>
              <a:ext uri="{FF2B5EF4-FFF2-40B4-BE49-F238E27FC236}">
                <a16:creationId xmlns:a16="http://schemas.microsoft.com/office/drawing/2014/main" id="{1F4492B6-8B20-4D44-99FD-DABF894D62D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63" r="8909" b="-3"/>
          <a:stretch/>
        </p:blipFill>
        <p:spPr>
          <a:xfrm rot="21600000">
            <a:off x="9382895" y="4170347"/>
            <a:ext cx="2688406" cy="2437324"/>
          </a:xfrm>
          <a:prstGeom prst="rect">
            <a:avLst/>
          </a:prstGeom>
        </p:spPr>
      </p:pic>
      <p:pic>
        <p:nvPicPr>
          <p:cNvPr id="6" name="Resim 5">
            <a:extLst>
              <a:ext uri="{FF2B5EF4-FFF2-40B4-BE49-F238E27FC236}">
                <a16:creationId xmlns:a16="http://schemas.microsoft.com/office/drawing/2014/main" id="{ABF699AC-2FEA-4EF0-B9A5-6EF911202D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46" y="1450674"/>
            <a:ext cx="9262196" cy="5168257"/>
          </a:xfrm>
          <a:prstGeom prst="rect">
            <a:avLst/>
          </a:prstGeom>
        </p:spPr>
      </p:pic>
      <p:sp>
        <p:nvSpPr>
          <p:cNvPr id="3" name="Metin kutusu 2">
            <a:extLst>
              <a:ext uri="{FF2B5EF4-FFF2-40B4-BE49-F238E27FC236}">
                <a16:creationId xmlns:a16="http://schemas.microsoft.com/office/drawing/2014/main" id="{2A33D4D3-CFCA-4520-B7E9-94D38CCDA318}"/>
              </a:ext>
            </a:extLst>
          </p:cNvPr>
          <p:cNvSpPr txBox="1"/>
          <p:nvPr/>
        </p:nvSpPr>
        <p:spPr>
          <a:xfrm>
            <a:off x="5729328" y="6602031"/>
            <a:ext cx="365356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100" dirty="0"/>
              <a:t>Sarı: Planlanan , Yeşil: Güncel Durum , Mavi: Gelecek Durum </a:t>
            </a:r>
          </a:p>
        </p:txBody>
      </p:sp>
    </p:spTree>
    <p:extLst>
      <p:ext uri="{BB962C8B-B14F-4D97-AF65-F5344CB8AC3E}">
        <p14:creationId xmlns:p14="http://schemas.microsoft.com/office/powerpoint/2010/main" val="25447606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745836" y="420544"/>
            <a:ext cx="10515600" cy="927966"/>
          </a:xfrm>
        </p:spPr>
        <p:txBody>
          <a:bodyPr>
            <a:normAutofit fontScale="90000"/>
          </a:bodyPr>
          <a:lstStyle/>
          <a:p>
            <a:r>
              <a:rPr lang="tr-TR" b="1">
                <a:latin typeface="Times New Roman" panose="02020603050405020304" pitchFamily="18" charset="0"/>
                <a:cs typeface="Times New Roman" panose="02020603050405020304" pitchFamily="18" charset="0"/>
              </a:rPr>
              <a:t>SUNUM İÇERİĞİ</a:t>
            </a:r>
            <a:r>
              <a:rPr lang="tr-TR" dirty="0"/>
              <a:t/>
            </a:r>
            <a:br>
              <a:rPr lang="tr-TR" dirty="0"/>
            </a:br>
            <a:endParaRPr lang="en-US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745836" y="1518138"/>
            <a:ext cx="10515600" cy="4785946"/>
          </a:xfrm>
        </p:spPr>
        <p:txBody>
          <a:bodyPr>
            <a:noAutofit/>
          </a:bodyPr>
          <a:lstStyle/>
          <a:p>
            <a:r>
              <a:rPr lang="tr-TR" sz="240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Proje </a:t>
            </a:r>
            <a:r>
              <a:rPr lang="tr-TR" sz="24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Motivasyonu | Amaç | Hedef</a:t>
            </a:r>
          </a:p>
          <a:p>
            <a:r>
              <a:rPr lang="tr-TR" sz="240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Proje </a:t>
            </a:r>
            <a:r>
              <a:rPr lang="tr-TR" sz="24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Kapsamı</a:t>
            </a:r>
          </a:p>
          <a:p>
            <a:r>
              <a:rPr lang="tr-TR" sz="240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Literatür </a:t>
            </a:r>
            <a:r>
              <a:rPr lang="tr-TR" sz="24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Araştırması</a:t>
            </a:r>
          </a:p>
          <a:p>
            <a:r>
              <a:rPr lang="tr-TR" sz="240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Proje Paydaşları</a:t>
            </a:r>
          </a:p>
          <a:p>
            <a:r>
              <a:rPr lang="tr-TR" sz="240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Proje </a:t>
            </a:r>
            <a:r>
              <a:rPr lang="tr-TR" sz="24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Paydaşlarının Beklentisi</a:t>
            </a:r>
          </a:p>
          <a:p>
            <a:r>
              <a:rPr lang="tr-TR" sz="240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Sistemin Şematik Gösterimi</a:t>
            </a:r>
          </a:p>
          <a:p>
            <a:r>
              <a:rPr lang="tr-TR" sz="240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Sistemin </a:t>
            </a:r>
            <a:r>
              <a:rPr lang="tr-TR" sz="24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Alt Modül </a:t>
            </a:r>
            <a:r>
              <a:rPr lang="tr-TR" sz="240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ve Bileşenleri</a:t>
            </a:r>
          </a:p>
          <a:p>
            <a:r>
              <a:rPr lang="tr-TR" sz="240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Sistemin </a:t>
            </a:r>
            <a:r>
              <a:rPr lang="tr-TR" sz="24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İşleyişine Ait Blok Diyagram</a:t>
            </a:r>
          </a:p>
          <a:p>
            <a:r>
              <a:rPr lang="tr-TR" sz="240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Teknik </a:t>
            </a:r>
            <a:r>
              <a:rPr lang="tr-TR" sz="24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Gereksinimler</a:t>
            </a:r>
          </a:p>
          <a:p>
            <a:r>
              <a:rPr lang="tr-TR" sz="240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Proje </a:t>
            </a:r>
            <a:r>
              <a:rPr lang="tr-TR" sz="24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Süreç Takvimi</a:t>
            </a:r>
          </a:p>
        </p:txBody>
      </p:sp>
    </p:spTree>
    <p:extLst>
      <p:ext uri="{BB962C8B-B14F-4D97-AF65-F5344CB8AC3E}">
        <p14:creationId xmlns:p14="http://schemas.microsoft.com/office/powerpoint/2010/main" val="2247848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148045" y="1128256"/>
            <a:ext cx="6905898" cy="855437"/>
          </a:xfrm>
        </p:spPr>
        <p:txBody>
          <a:bodyPr>
            <a:normAutofit/>
          </a:bodyPr>
          <a:lstStyle/>
          <a:p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Günümüzün ve geleceğin şehirlerinin park sıkıntısı, ulaşım alternatifi gibi problemlerine çözüm getirmek</a:t>
            </a:r>
            <a:r>
              <a:rPr lang="tr-TR" sz="2000" dirty="0"/>
              <a:t>.</a:t>
            </a:r>
          </a:p>
          <a:p>
            <a:endParaRPr lang="tr-TR" dirty="0"/>
          </a:p>
          <a:p>
            <a:endParaRPr lang="en-US" dirty="0"/>
          </a:p>
        </p:txBody>
      </p:sp>
      <p:sp>
        <p:nvSpPr>
          <p:cNvPr id="7" name="İçerik Yer Tutucusu 2"/>
          <p:cNvSpPr txBox="1">
            <a:spLocks/>
          </p:cNvSpPr>
          <p:nvPr/>
        </p:nvSpPr>
        <p:spPr>
          <a:xfrm>
            <a:off x="148045" y="2017982"/>
            <a:ext cx="6905898" cy="15968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Şehir sakinlerinin günlük ulaşım problemlerini mümkün olan en düşük seviyelere indirmek.</a:t>
            </a:r>
          </a:p>
          <a:p>
            <a:endParaRPr lang="tr-TR" dirty="0"/>
          </a:p>
          <a:p>
            <a:endParaRPr lang="en-US" dirty="0"/>
          </a:p>
        </p:txBody>
      </p:sp>
      <p:pic>
        <p:nvPicPr>
          <p:cNvPr id="1028" name="Picture 4" descr="DOTr chief: Having transport problems doesn&amp;#39;t mean &amp;#39;crisis&amp;#39; | Philstar.co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4353" y="335203"/>
            <a:ext cx="4377677" cy="2991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Metin kutusu 1"/>
          <p:cNvSpPr txBox="1"/>
          <p:nvPr/>
        </p:nvSpPr>
        <p:spPr>
          <a:xfrm>
            <a:off x="148045" y="204583"/>
            <a:ext cx="65488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PROJE MOTİVASYONU | AMAÇ | HEDEF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1C1F658E-F720-4877-833F-0A15690EB5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4662" y="4388775"/>
            <a:ext cx="8796157" cy="1535837"/>
          </a:xfrm>
          <a:prstGeom prst="rect">
            <a:avLst/>
          </a:prstGeom>
        </p:spPr>
      </p:pic>
      <p:pic>
        <p:nvPicPr>
          <p:cNvPr id="9" name="Resim 8">
            <a:extLst>
              <a:ext uri="{FF2B5EF4-FFF2-40B4-BE49-F238E27FC236}">
                <a16:creationId xmlns:a16="http://schemas.microsoft.com/office/drawing/2014/main" id="{A4917D53-10C3-4568-A4CA-CAD8E903AA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4662" y="3590938"/>
            <a:ext cx="8796157" cy="797837"/>
          </a:xfrm>
          <a:prstGeom prst="rect">
            <a:avLst/>
          </a:prstGeom>
        </p:spPr>
      </p:pic>
      <p:sp>
        <p:nvSpPr>
          <p:cNvPr id="10" name="Akış Çizelgesi: Bağlayıcı 9">
            <a:extLst>
              <a:ext uri="{FF2B5EF4-FFF2-40B4-BE49-F238E27FC236}">
                <a16:creationId xmlns:a16="http://schemas.microsoft.com/office/drawing/2014/main" id="{EA5E6F83-9818-4A79-9439-E3FB19B74AB3}"/>
              </a:ext>
            </a:extLst>
          </p:cNvPr>
          <p:cNvSpPr/>
          <p:nvPr/>
        </p:nvSpPr>
        <p:spPr>
          <a:xfrm>
            <a:off x="5417864" y="5982293"/>
            <a:ext cx="186368" cy="159665"/>
          </a:xfrm>
          <a:prstGeom prst="flowChartConnector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Akış Çizelgesi: Bağlayıcı 11">
            <a:extLst>
              <a:ext uri="{FF2B5EF4-FFF2-40B4-BE49-F238E27FC236}">
                <a16:creationId xmlns:a16="http://schemas.microsoft.com/office/drawing/2014/main" id="{8CBF5F01-FE52-4674-9667-CB0BF51C3DF7}"/>
              </a:ext>
            </a:extLst>
          </p:cNvPr>
          <p:cNvSpPr/>
          <p:nvPr/>
        </p:nvSpPr>
        <p:spPr>
          <a:xfrm>
            <a:off x="5417864" y="6240557"/>
            <a:ext cx="186368" cy="159665"/>
          </a:xfrm>
          <a:prstGeom prst="flowChartConnector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3" name="Resim 12">
            <a:extLst>
              <a:ext uri="{FF2B5EF4-FFF2-40B4-BE49-F238E27FC236}">
                <a16:creationId xmlns:a16="http://schemas.microsoft.com/office/drawing/2014/main" id="{FD728C8B-E766-4B3E-BA6B-B41FA8F545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4662" y="6468900"/>
            <a:ext cx="8796157" cy="342970"/>
          </a:xfrm>
          <a:prstGeom prst="rect">
            <a:avLst/>
          </a:prstGeom>
        </p:spPr>
      </p:pic>
      <p:sp>
        <p:nvSpPr>
          <p:cNvPr id="15" name="Akış Çizelgesi: Bağlayıcı 14">
            <a:extLst>
              <a:ext uri="{FF2B5EF4-FFF2-40B4-BE49-F238E27FC236}">
                <a16:creationId xmlns:a16="http://schemas.microsoft.com/office/drawing/2014/main" id="{75734304-2E61-4CDB-A8E8-D3FB9C71C1DD}"/>
              </a:ext>
            </a:extLst>
          </p:cNvPr>
          <p:cNvSpPr/>
          <p:nvPr/>
        </p:nvSpPr>
        <p:spPr>
          <a:xfrm>
            <a:off x="1771987" y="5981045"/>
            <a:ext cx="186368" cy="159665"/>
          </a:xfrm>
          <a:prstGeom prst="flowChartConnector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" name="Akış Çizelgesi: Bağlayıcı 15">
            <a:extLst>
              <a:ext uri="{FF2B5EF4-FFF2-40B4-BE49-F238E27FC236}">
                <a16:creationId xmlns:a16="http://schemas.microsoft.com/office/drawing/2014/main" id="{1A1B528C-1C9C-4425-8BA6-4B034FF5C5DF}"/>
              </a:ext>
            </a:extLst>
          </p:cNvPr>
          <p:cNvSpPr/>
          <p:nvPr/>
        </p:nvSpPr>
        <p:spPr>
          <a:xfrm>
            <a:off x="1771987" y="6222048"/>
            <a:ext cx="186368" cy="159665"/>
          </a:xfrm>
          <a:prstGeom prst="flowChartConnector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7" name="Akış Çizelgesi: Bağlayıcı 16">
            <a:extLst>
              <a:ext uri="{FF2B5EF4-FFF2-40B4-BE49-F238E27FC236}">
                <a16:creationId xmlns:a16="http://schemas.microsoft.com/office/drawing/2014/main" id="{15154CF8-AB03-4B59-AC04-421B6AB3F3D3}"/>
              </a:ext>
            </a:extLst>
          </p:cNvPr>
          <p:cNvSpPr/>
          <p:nvPr/>
        </p:nvSpPr>
        <p:spPr>
          <a:xfrm>
            <a:off x="7381169" y="6232537"/>
            <a:ext cx="186368" cy="159665"/>
          </a:xfrm>
          <a:prstGeom prst="flowChartConnector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Akış Çizelgesi: Bağlayıcı 17">
            <a:extLst>
              <a:ext uri="{FF2B5EF4-FFF2-40B4-BE49-F238E27FC236}">
                <a16:creationId xmlns:a16="http://schemas.microsoft.com/office/drawing/2014/main" id="{5712E859-22A2-41C1-A0A6-C3C22DC6F477}"/>
              </a:ext>
            </a:extLst>
          </p:cNvPr>
          <p:cNvSpPr/>
          <p:nvPr/>
        </p:nvSpPr>
        <p:spPr>
          <a:xfrm>
            <a:off x="7381169" y="5980120"/>
            <a:ext cx="186368" cy="159665"/>
          </a:xfrm>
          <a:prstGeom prst="flowChartConnector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9" name="Akış Çizelgesi: Bağlayıcı 18">
            <a:extLst>
              <a:ext uri="{FF2B5EF4-FFF2-40B4-BE49-F238E27FC236}">
                <a16:creationId xmlns:a16="http://schemas.microsoft.com/office/drawing/2014/main" id="{312478AD-5271-4F54-A97B-DBE3090619F3}"/>
              </a:ext>
            </a:extLst>
          </p:cNvPr>
          <p:cNvSpPr/>
          <p:nvPr/>
        </p:nvSpPr>
        <p:spPr>
          <a:xfrm>
            <a:off x="9251290" y="6232537"/>
            <a:ext cx="186368" cy="159665"/>
          </a:xfrm>
          <a:prstGeom prst="flowChartConnector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0" name="Akış Çizelgesi: Bağlayıcı 19">
            <a:extLst>
              <a:ext uri="{FF2B5EF4-FFF2-40B4-BE49-F238E27FC236}">
                <a16:creationId xmlns:a16="http://schemas.microsoft.com/office/drawing/2014/main" id="{5D85C45D-6664-4C75-A80C-1C082AD65EA9}"/>
              </a:ext>
            </a:extLst>
          </p:cNvPr>
          <p:cNvSpPr/>
          <p:nvPr/>
        </p:nvSpPr>
        <p:spPr>
          <a:xfrm>
            <a:off x="9251290" y="5993290"/>
            <a:ext cx="186368" cy="159665"/>
          </a:xfrm>
          <a:prstGeom prst="flowChartConnector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676439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149847" y="574259"/>
            <a:ext cx="11886145" cy="1013369"/>
          </a:xfrm>
        </p:spPr>
        <p:txBody>
          <a:bodyPr>
            <a:normAutofit/>
          </a:bodyPr>
          <a:lstStyle/>
          <a:p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Paylaşımlı araç trendini ve otonom araç trendini yakalayarak ortak bir paydada birleştirmek.  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https://www.pwc.com.tr/tr/sektorler/otomotiv/otomotiv-5-trend-grafik-avrupa-tr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393" y="941576"/>
            <a:ext cx="3882041" cy="2594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www.pwc.com.tr/tr/sektorler/otomotiv/otomotiv-5-trend-grafik-abd-tr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5434" y="941575"/>
            <a:ext cx="4034970" cy="2594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www.pwc.com.tr/tr/sektorler/otomotiv/otomotiv-5-trend-grafik-cin-tr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0404" y="941574"/>
            <a:ext cx="4028801" cy="2594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İçerik Yer Tutucusu 2"/>
          <p:cNvSpPr txBox="1">
            <a:spLocks/>
          </p:cNvSpPr>
          <p:nvPr/>
        </p:nvSpPr>
        <p:spPr>
          <a:xfrm>
            <a:off x="349062" y="3787063"/>
            <a:ext cx="10515600" cy="5435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İnsan kaynaklı kazaları olabildiğince azaltarak can ve mal kaybının önüne geçmek. 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Resim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062" y="4214595"/>
            <a:ext cx="3583030" cy="2381795"/>
          </a:xfrm>
          <a:prstGeom prst="rect">
            <a:avLst/>
          </a:prstGeom>
        </p:spPr>
      </p:pic>
      <p:pic>
        <p:nvPicPr>
          <p:cNvPr id="9" name="Resim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1786" y="4214594"/>
            <a:ext cx="3583030" cy="2381795"/>
          </a:xfrm>
          <a:prstGeom prst="rect">
            <a:avLst/>
          </a:prstGeom>
        </p:spPr>
      </p:pic>
      <p:pic>
        <p:nvPicPr>
          <p:cNvPr id="10" name="Resim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3289" y="4229253"/>
            <a:ext cx="3583030" cy="2368732"/>
          </a:xfrm>
          <a:prstGeom prst="rect">
            <a:avLst/>
          </a:prstGeom>
        </p:spPr>
      </p:pic>
      <p:sp>
        <p:nvSpPr>
          <p:cNvPr id="2" name="Metin kutusu 1">
            <a:extLst>
              <a:ext uri="{FF2B5EF4-FFF2-40B4-BE49-F238E27FC236}">
                <a16:creationId xmlns:a16="http://schemas.microsoft.com/office/drawing/2014/main" id="{6140E5CD-D95B-4634-BD00-5F0D3E2DBA88}"/>
              </a:ext>
            </a:extLst>
          </p:cNvPr>
          <p:cNvSpPr txBox="1"/>
          <p:nvPr/>
        </p:nvSpPr>
        <p:spPr>
          <a:xfrm>
            <a:off x="5397055" y="3643148"/>
            <a:ext cx="137249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100" dirty="0"/>
              <a:t>*</a:t>
            </a:r>
            <a:r>
              <a:rPr lang="tr-TR" sz="1100" dirty="0" err="1"/>
              <a:t>PwC</a:t>
            </a:r>
            <a:r>
              <a:rPr lang="tr-TR" sz="1100" dirty="0"/>
              <a:t> verilerine göre</a:t>
            </a:r>
          </a:p>
        </p:txBody>
      </p:sp>
      <p:sp>
        <p:nvSpPr>
          <p:cNvPr id="4" name="Metin kutusu 3">
            <a:extLst>
              <a:ext uri="{FF2B5EF4-FFF2-40B4-BE49-F238E27FC236}">
                <a16:creationId xmlns:a16="http://schemas.microsoft.com/office/drawing/2014/main" id="{CFE96C1F-51BC-4309-B499-11C0EB7B3CB9}"/>
              </a:ext>
            </a:extLst>
          </p:cNvPr>
          <p:cNvSpPr txBox="1"/>
          <p:nvPr/>
        </p:nvSpPr>
        <p:spPr>
          <a:xfrm>
            <a:off x="5387437" y="6596390"/>
            <a:ext cx="13917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100" dirty="0"/>
              <a:t>*TÜİK verilerine göre</a:t>
            </a:r>
          </a:p>
        </p:txBody>
      </p:sp>
      <p:sp>
        <p:nvSpPr>
          <p:cNvPr id="12" name="Metin kutusu 11">
            <a:extLst>
              <a:ext uri="{FF2B5EF4-FFF2-40B4-BE49-F238E27FC236}">
                <a16:creationId xmlns:a16="http://schemas.microsoft.com/office/drawing/2014/main" id="{D30CA910-C66C-44B0-9DC5-00CBF227F04E}"/>
              </a:ext>
            </a:extLst>
          </p:cNvPr>
          <p:cNvSpPr txBox="1"/>
          <p:nvPr/>
        </p:nvSpPr>
        <p:spPr>
          <a:xfrm>
            <a:off x="193393" y="95665"/>
            <a:ext cx="65488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PROJE </a:t>
            </a:r>
            <a:r>
              <a:rPr lang="tr-T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MOTİVASYONU | AMAÇ | HEDEF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24489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324983" y="605647"/>
            <a:ext cx="10515600" cy="4351338"/>
          </a:xfrm>
        </p:spPr>
        <p:txBody>
          <a:bodyPr/>
          <a:lstStyle/>
          <a:p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Araç sahipliği ve bireysel araç kullanımını azaltarak ulaşımdan kaynaklanan karbon ayak izinin azaltmak.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613" y="1227698"/>
            <a:ext cx="4694340" cy="2659391"/>
          </a:xfrm>
          <a:prstGeom prst="rect">
            <a:avLst/>
          </a:prstGeom>
        </p:spPr>
      </p:pic>
      <p:pic>
        <p:nvPicPr>
          <p:cNvPr id="6" name="Resim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4645" y="1182934"/>
            <a:ext cx="4694340" cy="2655593"/>
          </a:xfrm>
          <a:prstGeom prst="rect">
            <a:avLst/>
          </a:prstGeom>
        </p:spPr>
      </p:pic>
      <p:sp>
        <p:nvSpPr>
          <p:cNvPr id="2" name="Dikdörtgen 1"/>
          <p:cNvSpPr/>
          <p:nvPr/>
        </p:nvSpPr>
        <p:spPr>
          <a:xfrm>
            <a:off x="329994" y="4761567"/>
            <a:ext cx="721660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Yurt dışında mevcut olan HOV (High Occupancy Vehicle) yollarının gelecekte paylaşımlı otonom araçlar için ayrılabileceği öngörüsü. 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Resim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3889" y="4160286"/>
            <a:ext cx="3355096" cy="2587127"/>
          </a:xfrm>
          <a:prstGeom prst="rect">
            <a:avLst/>
          </a:prstGeom>
        </p:spPr>
      </p:pic>
      <p:sp>
        <p:nvSpPr>
          <p:cNvPr id="4" name="Metin kutusu 3">
            <a:extLst>
              <a:ext uri="{FF2B5EF4-FFF2-40B4-BE49-F238E27FC236}">
                <a16:creationId xmlns:a16="http://schemas.microsoft.com/office/drawing/2014/main" id="{C45F0B41-1AD3-44D9-899B-E3F58571691E}"/>
              </a:ext>
            </a:extLst>
          </p:cNvPr>
          <p:cNvSpPr txBox="1"/>
          <p:nvPr/>
        </p:nvSpPr>
        <p:spPr>
          <a:xfrm>
            <a:off x="4113420" y="3856439"/>
            <a:ext cx="36888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100" dirty="0"/>
              <a:t>*PBL Hollanda Çevresel Değerlendirme Ajansı verilerine göre </a:t>
            </a:r>
          </a:p>
        </p:txBody>
      </p:sp>
      <p:sp>
        <p:nvSpPr>
          <p:cNvPr id="8" name="Metin kutusu 7">
            <a:extLst>
              <a:ext uri="{FF2B5EF4-FFF2-40B4-BE49-F238E27FC236}">
                <a16:creationId xmlns:a16="http://schemas.microsoft.com/office/drawing/2014/main" id="{B627C029-0028-46BC-A55D-25219F9D947A}"/>
              </a:ext>
            </a:extLst>
          </p:cNvPr>
          <p:cNvSpPr txBox="1"/>
          <p:nvPr/>
        </p:nvSpPr>
        <p:spPr>
          <a:xfrm>
            <a:off x="324983" y="184552"/>
            <a:ext cx="65488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PROJE </a:t>
            </a:r>
            <a:r>
              <a:rPr lang="tr-T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MOTİVASYONU | AMAÇ | HEDEF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95531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542925" y="246184"/>
            <a:ext cx="10515600" cy="651166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tr-TR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tr-TR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tr-TR" sz="2000">
                <a:latin typeface="Times New Roman" panose="02020603050405020304" pitchFamily="18" charset="0"/>
                <a:cs typeface="Times New Roman" panose="02020603050405020304" pitchFamily="18" charset="0"/>
              </a:rPr>
              <a:t>Teknoloji ve mühendislik alanındaki yenilikçi gelişimlere ayak uydurmak.</a:t>
            </a:r>
          </a:p>
          <a:p>
            <a:r>
              <a:rPr lang="tr-TR" sz="2000">
                <a:latin typeface="Times New Roman" panose="02020603050405020304" pitchFamily="18" charset="0"/>
                <a:cs typeface="Times New Roman" panose="02020603050405020304" pitchFamily="18" charset="0"/>
              </a:rPr>
              <a:t>Güvenli ve konforlu bir ulaşımı kullanıcılara sunmak.</a:t>
            </a:r>
          </a:p>
          <a:p>
            <a:r>
              <a:rPr lang="tr-TR" sz="2000">
                <a:latin typeface="Times New Roman" panose="02020603050405020304" pitchFamily="18" charset="0"/>
                <a:cs typeface="Times New Roman" panose="02020603050405020304" pitchFamily="18" charset="0"/>
              </a:rPr>
              <a:t>Büyük 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şehirlerin ulaşım ihtiyaçlarına yenilikçi ve sürdürülebilir çözüm sunmak.</a:t>
            </a:r>
          </a:p>
          <a:p>
            <a:r>
              <a:rPr lang="tr-TR" sz="2000">
                <a:latin typeface="Times New Roman" panose="02020603050405020304" pitchFamily="18" charset="0"/>
                <a:cs typeface="Times New Roman" panose="02020603050405020304" pitchFamily="18" charset="0"/>
              </a:rPr>
              <a:t>Paylaşımlı 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bir yarı otonom aracın isterlerini karşılayan 1/10 ölçeğinde bir araba tasarlamak ve gerçeklemek.</a:t>
            </a:r>
          </a:p>
          <a:p>
            <a:endParaRPr lang="tr-TR" dirty="0"/>
          </a:p>
          <a:p>
            <a:endParaRPr lang="en-US" dirty="0"/>
          </a:p>
        </p:txBody>
      </p:sp>
      <p:pic>
        <p:nvPicPr>
          <p:cNvPr id="2050" name="Picture 2" descr="Driving autonomous vehicles forward with intelligent infrastructure - Smart  Cities World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924" y="3210046"/>
            <a:ext cx="3535111" cy="2356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Self-driving stories: How 6 US cities are planning for autonomous vehicles  - TechRepublic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6472" y="3653006"/>
            <a:ext cx="3779409" cy="2351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Smart mobility is the only viable future for our cities | 7wDat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4318" y="4189424"/>
            <a:ext cx="3904780" cy="2422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Metin kutusu 9">
            <a:extLst>
              <a:ext uri="{FF2B5EF4-FFF2-40B4-BE49-F238E27FC236}">
                <a16:creationId xmlns:a16="http://schemas.microsoft.com/office/drawing/2014/main" id="{AF76A404-7014-4140-B867-5D08080CB74F}"/>
              </a:ext>
            </a:extLst>
          </p:cNvPr>
          <p:cNvSpPr txBox="1"/>
          <p:nvPr/>
        </p:nvSpPr>
        <p:spPr>
          <a:xfrm>
            <a:off x="542924" y="246184"/>
            <a:ext cx="65488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PROJE </a:t>
            </a:r>
            <a:r>
              <a:rPr lang="tr-T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MOTİVASYONU | AMAÇ | HEDEF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47731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295590" y="211017"/>
            <a:ext cx="3412252" cy="562706"/>
          </a:xfrm>
        </p:spPr>
        <p:txBody>
          <a:bodyPr>
            <a:normAutofit/>
          </a:bodyPr>
          <a:lstStyle/>
          <a:p>
            <a:r>
              <a:rPr lang="tr-T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PROJE KAPSAMI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295590" y="1323207"/>
            <a:ext cx="6396612" cy="4351338"/>
          </a:xfrm>
        </p:spPr>
        <p:txBody>
          <a:bodyPr>
            <a:normAutofit/>
          </a:bodyPr>
          <a:lstStyle/>
          <a:p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Yol şerit çizgilerinin, trafik işaretlerinin ve objelerin tespit edilmesi.</a:t>
            </a:r>
          </a:p>
          <a:p>
            <a:pPr marL="0" indent="0">
              <a:buNone/>
            </a:pPr>
            <a:endParaRPr lang="tr-T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Güncel verilerle haritalama </a:t>
            </a:r>
            <a:r>
              <a:rPr lang="tr-TR" sz="2000">
                <a:latin typeface="Times New Roman" panose="02020603050405020304" pitchFamily="18" charset="0"/>
                <a:cs typeface="Times New Roman" panose="02020603050405020304" pitchFamily="18" charset="0"/>
              </a:rPr>
              <a:t>ve lokalizasyon.</a:t>
            </a:r>
            <a:endParaRPr lang="tr-T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tr-T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noktasından B noktasına otonom sürüş.</a:t>
            </a:r>
          </a:p>
          <a:p>
            <a:pPr marL="0" indent="0">
              <a:buNone/>
            </a:pPr>
            <a:endParaRPr lang="tr-T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Karşılaşılan statik engellerden kaçabilme yetisi.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100" name="Picture 4" descr="Unbundling The Autonomous Vehicl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2202" y="524743"/>
            <a:ext cx="5440856" cy="3243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Avoiding obstacles, bypassing, obstacles on the road, push towards the  goal, slalom, slip, turning icon - Download on Iconfinder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590" y="4651836"/>
            <a:ext cx="1833999" cy="1833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How Autonomous Cars Map The Environment – SWS Websit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2203" y="3840546"/>
            <a:ext cx="5440856" cy="2979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Car with GPS - Free transport icon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0253" y="4639010"/>
            <a:ext cx="2161285" cy="2218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58820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768530" y="148081"/>
            <a:ext cx="5511436" cy="662781"/>
          </a:xfrm>
        </p:spPr>
        <p:txBody>
          <a:bodyPr>
            <a:normAutofit fontScale="90000"/>
          </a:bodyPr>
          <a:lstStyle/>
          <a:p>
            <a:r>
              <a:rPr lang="tr-TR" sz="2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LİTERATÜR ARAŞTIRMASI</a:t>
            </a:r>
            <a:r>
              <a:rPr lang="en-US" sz="2400" dirty="0"/>
              <a:t/>
            </a:r>
            <a:br>
              <a:rPr lang="en-US" sz="2400" dirty="0"/>
            </a:br>
            <a:endParaRPr lang="en-US" sz="2400" dirty="0"/>
          </a:p>
        </p:txBody>
      </p:sp>
      <p:sp>
        <p:nvSpPr>
          <p:cNvPr id="4" name="İçerik Yer Tutucusu 3"/>
          <p:cNvSpPr>
            <a:spLocks noGrp="1"/>
          </p:cNvSpPr>
          <p:nvPr>
            <p:ph idx="1"/>
          </p:nvPr>
        </p:nvSpPr>
        <p:spPr>
          <a:xfrm>
            <a:off x="768530" y="740524"/>
            <a:ext cx="5511437" cy="2952205"/>
          </a:xfrm>
        </p:spPr>
        <p:txBody>
          <a:bodyPr>
            <a:normAutofit/>
          </a:bodyPr>
          <a:lstStyle/>
          <a:p>
            <a:r>
              <a:rPr lang="tr-TR" sz="20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F1TENTH</a:t>
            </a:r>
            <a:endParaRPr lang="en-US" sz="20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tr-TR" sz="2000">
                <a:latin typeface="Times New Roman" panose="02020603050405020304" pitchFamily="18" charset="0"/>
                <a:cs typeface="Times New Roman" panose="02020603050405020304" pitchFamily="18" charset="0"/>
              </a:rPr>
              <a:t>1/10 ölçekli otonom arabaların yarıştığı bir platformdur.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Resim 4" descr="../../_images/build_outline_NX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9647" y="1762291"/>
            <a:ext cx="2791851" cy="1902823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İçerik Yer Tutucusu 2"/>
          <p:cNvSpPr txBox="1">
            <a:spLocks/>
          </p:cNvSpPr>
          <p:nvPr/>
        </p:nvSpPr>
        <p:spPr>
          <a:xfrm>
            <a:off x="6703841" y="2128912"/>
            <a:ext cx="5303520" cy="30724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sz="20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Self Racing Cars</a:t>
            </a:r>
          </a:p>
          <a:p>
            <a:pPr marL="0" indent="0">
              <a:buNone/>
            </a:pPr>
            <a:r>
              <a:rPr lang="tr-TR" sz="2000">
                <a:latin typeface="Times New Roman" panose="02020603050405020304" pitchFamily="18" charset="0"/>
                <a:cs typeface="Times New Roman" panose="02020603050405020304" pitchFamily="18" charset="0"/>
              </a:rPr>
              <a:t>1/5 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ölçekte </a:t>
            </a:r>
            <a:r>
              <a:rPr lang="tr-TR" sz="2000">
                <a:latin typeface="Times New Roman" panose="02020603050405020304" pitchFamily="18" charset="0"/>
                <a:cs typeface="Times New Roman" panose="02020603050405020304" pitchFamily="18" charset="0"/>
              </a:rPr>
              <a:t>otonom araçların görevler dahilinde yarıştığı platformdur.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Resim 7" descr="How big is a 1/5th scale RC car?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1877" y="3242892"/>
            <a:ext cx="3231970" cy="1820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Resim 8" descr="https://assets.website-files.com/5bb254af1c1a17650fd92302/5bf2f7e353b5e55ed6c00eea_platform.png">
            <a:extLst>
              <a:ext uri="{FF2B5EF4-FFF2-40B4-BE49-F238E27FC236}">
                <a16:creationId xmlns:a16="http://schemas.microsoft.com/office/drawing/2014/main" id="{5977F2BF-C053-47D4-8D1C-8E7AA4144E3E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2375" y="4931507"/>
            <a:ext cx="3086394" cy="182049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Metin kutusu 9">
            <a:extLst>
              <a:ext uri="{FF2B5EF4-FFF2-40B4-BE49-F238E27FC236}">
                <a16:creationId xmlns:a16="http://schemas.microsoft.com/office/drawing/2014/main" id="{A3C81D7E-4B8B-4EA8-A475-6FFE177D617B}"/>
              </a:ext>
            </a:extLst>
          </p:cNvPr>
          <p:cNvSpPr txBox="1"/>
          <p:nvPr/>
        </p:nvSpPr>
        <p:spPr>
          <a:xfrm>
            <a:off x="768530" y="4008177"/>
            <a:ext cx="583223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1800" u="sng">
                <a:latin typeface="Times New Roman" panose="02020603050405020304" pitchFamily="18" charset="0"/>
                <a:cs typeface="Times New Roman" panose="02020603050405020304" pitchFamily="18" charset="0"/>
              </a:rPr>
              <a:t>MIT RACECAR</a:t>
            </a:r>
          </a:p>
          <a:p>
            <a:pPr marL="0" lvl="0" indent="0">
              <a:buNone/>
            </a:pPr>
            <a:r>
              <a:rPr lang="tr-TR" sz="1800">
                <a:latin typeface="Times New Roman" panose="02020603050405020304" pitchFamily="18" charset="0"/>
                <a:cs typeface="Times New Roman" panose="02020603050405020304" pitchFamily="18" charset="0"/>
              </a:rPr>
              <a:t>1/10 ölçekli MIT öğrencileri tarafından yapılan aynı prototipteki otonom araçların yarıştığı bir platformdur.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97593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6357156" y="4084092"/>
            <a:ext cx="4870621" cy="2163582"/>
          </a:xfrm>
        </p:spPr>
        <p:txBody>
          <a:bodyPr>
            <a:normAutofit/>
          </a:bodyPr>
          <a:lstStyle/>
          <a:p>
            <a:r>
              <a:rPr lang="tr-TR" sz="2000" u="sng">
                <a:latin typeface="Times New Roman" panose="02020603050405020304" pitchFamily="18" charset="0"/>
                <a:cs typeface="Times New Roman" panose="02020603050405020304" pitchFamily="18" charset="0"/>
              </a:rPr>
              <a:t>Oxford RobotCar</a:t>
            </a:r>
          </a:p>
          <a:p>
            <a:pPr marL="0" indent="0">
              <a:buNone/>
            </a:pPr>
            <a:r>
              <a:rPr lang="tr-TR" sz="2000">
                <a:latin typeface="Times New Roman" panose="02020603050405020304" pitchFamily="18" charset="0"/>
                <a:cs typeface="Times New Roman" panose="02020603050405020304" pitchFamily="18" charset="0"/>
              </a:rPr>
              <a:t>Oxford Üniversitesi tarafından geliştirilen RobotCar, hareket planlama, hız kontrolü ve engelden kaçma özelliklerine sahiptir.</a:t>
            </a:r>
          </a:p>
          <a:p>
            <a:pPr marL="0" indent="0">
              <a:buNone/>
            </a:pPr>
            <a:endParaRPr lang="tr-TR" sz="20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İçerik Yer Tutucusu 2"/>
          <p:cNvSpPr txBox="1">
            <a:spLocks/>
          </p:cNvSpPr>
          <p:nvPr/>
        </p:nvSpPr>
        <p:spPr>
          <a:xfrm>
            <a:off x="6357156" y="734111"/>
            <a:ext cx="5545182" cy="16221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sz="20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Waymo Otonom Araç</a:t>
            </a:r>
          </a:p>
          <a:p>
            <a:pPr marL="0" indent="0">
              <a:buNone/>
            </a:pPr>
            <a:r>
              <a:rPr lang="tr-TR" sz="2000">
                <a:latin typeface="Times New Roman" panose="02020603050405020304" pitchFamily="18" charset="0"/>
                <a:cs typeface="Times New Roman" panose="02020603050405020304" pitchFamily="18" charset="0"/>
              </a:rPr>
              <a:t>Google tarafından çalışılan Waymo, LIDAR, kamera vb. sensörlerle çalışan 20+ milyon mil eğitilen bir otonom araç projesidir.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74" name="Picture 2" descr="Waymo sürücüleri işe dönmek istemiyor - Donanım Günlüğ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733" y="734111"/>
            <a:ext cx="5220113" cy="2901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Unvan 1">
            <a:extLst>
              <a:ext uri="{FF2B5EF4-FFF2-40B4-BE49-F238E27FC236}">
                <a16:creationId xmlns:a16="http://schemas.microsoft.com/office/drawing/2014/main" id="{BBE91A29-03F5-4121-A52F-554EAF21C0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553" y="157359"/>
            <a:ext cx="5511436" cy="662781"/>
          </a:xfrm>
        </p:spPr>
        <p:txBody>
          <a:bodyPr>
            <a:normAutofit fontScale="90000"/>
          </a:bodyPr>
          <a:lstStyle/>
          <a:p>
            <a:r>
              <a:rPr lang="tr-TR" sz="2700" b="1">
                <a:latin typeface="Times New Roman" panose="02020603050405020304" pitchFamily="18" charset="0"/>
                <a:cs typeface="Times New Roman" panose="02020603050405020304" pitchFamily="18" charset="0"/>
              </a:rPr>
              <a:t>LİTERATÜR </a:t>
            </a:r>
            <a:r>
              <a:rPr lang="tr-TR" sz="2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ARAŞTIRMASI</a:t>
            </a:r>
            <a:r>
              <a:rPr lang="en-US" sz="2400" dirty="0"/>
              <a:t/>
            </a:r>
            <a:br>
              <a:rPr lang="en-US" sz="2400" dirty="0"/>
            </a:br>
            <a:endParaRPr lang="en-US" sz="2400" dirty="0"/>
          </a:p>
        </p:txBody>
      </p:sp>
      <p:pic>
        <p:nvPicPr>
          <p:cNvPr id="1026" name="Picture 2" descr="Robot car parked in front of the Radcliffe Camera. ">
            <a:extLst>
              <a:ext uri="{FF2B5EF4-FFF2-40B4-BE49-F238E27FC236}">
                <a16:creationId xmlns:a16="http://schemas.microsoft.com/office/drawing/2014/main" id="{87852693-5687-4C27-9B78-A7FF105E71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734" y="4084092"/>
            <a:ext cx="5220112" cy="2616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20243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186</TotalTime>
  <Words>755</Words>
  <Application>Microsoft Office PowerPoint</Application>
  <PresentationFormat>Geniş ekran</PresentationFormat>
  <Paragraphs>109</Paragraphs>
  <Slides>19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6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19</vt:i4>
      </vt:variant>
    </vt:vector>
  </HeadingPairs>
  <TitlesOfParts>
    <vt:vector size="26" baseType="lpstr">
      <vt:lpstr>Arial</vt:lpstr>
      <vt:lpstr>Calibri</vt:lpstr>
      <vt:lpstr>Calibri Light</vt:lpstr>
      <vt:lpstr>Tahoma</vt:lpstr>
      <vt:lpstr>Times New Roman</vt:lpstr>
      <vt:lpstr>Wingdings</vt:lpstr>
      <vt:lpstr>Office Teması</vt:lpstr>
      <vt:lpstr>  Mekatronik Sistem Tasarımı Paylaşımlı Otonom Araç  Proje Danışmanı: Doç.Dr. Aydın Yeşildirek      </vt:lpstr>
      <vt:lpstr>SUNUM İÇERİĞİ </vt:lpstr>
      <vt:lpstr>PowerPoint Sunusu</vt:lpstr>
      <vt:lpstr>PowerPoint Sunusu</vt:lpstr>
      <vt:lpstr>PowerPoint Sunusu</vt:lpstr>
      <vt:lpstr>PowerPoint Sunusu</vt:lpstr>
      <vt:lpstr>2. PROJE KAPSAMI</vt:lpstr>
      <vt:lpstr>3. LİTERATÜR ARAŞTIRMASI </vt:lpstr>
      <vt:lpstr>LİTERATÜR ARAŞTIRMASI </vt:lpstr>
      <vt:lpstr>LİTERATÜR ARAŞTIRMASI </vt:lpstr>
      <vt:lpstr>LİTERATÜR ARAŞTIRMASI </vt:lpstr>
      <vt:lpstr>4. PROJE PAYDAŞLARI</vt:lpstr>
      <vt:lpstr>PROJE PAYDAŞLARININ BEKLENTİ ANALİZİ</vt:lpstr>
      <vt:lpstr>5. SİSTEM ŞEMATİK GÖSTERİMİ </vt:lpstr>
      <vt:lpstr>PowerPoint Sunusu</vt:lpstr>
      <vt:lpstr>PowerPoint Sunusu</vt:lpstr>
      <vt:lpstr> </vt:lpstr>
      <vt:lpstr>PowerPoint Sunusu</vt:lpstr>
      <vt:lpstr>7. PROJE SÜREÇ TAKVİMİ  </vt:lpstr>
    </vt:vector>
  </TitlesOfParts>
  <Company>HP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 adı çalışanlar tarih ne zaman nerede ne için bilgisi (mst proje öneri sunumu vb.) görselleştirme(her sayfada önemli)!!</dc:title>
  <dc:creator>Ekin Çoban</dc:creator>
  <cp:lastModifiedBy>Ekin Çoban</cp:lastModifiedBy>
  <cp:revision>119</cp:revision>
  <dcterms:created xsi:type="dcterms:W3CDTF">2021-10-27T06:29:52Z</dcterms:created>
  <dcterms:modified xsi:type="dcterms:W3CDTF">2021-11-03T20:37:23Z</dcterms:modified>
</cp:coreProperties>
</file>